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4" d="100"/>
          <a:sy n="114" d="100"/>
        </p:scale>
        <p:origin x="1962" y="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kzo@meteo.kz" TargetMode="External"/><Relationship Id="rId2" Type="http://schemas.openxmlformats.org/officeDocument/2006/relationships/hyperlink" Target="mailto:lab_kz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487488775"/>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600243893"/>
              </p:ext>
            </p:extLst>
          </p:nvPr>
        </p:nvGraphicFramePr>
        <p:xfrm>
          <a:off x="307975" y="2637546"/>
          <a:ext cx="4465638" cy="193548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en-US"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dirty="0" smtClean="0">
                          <a:solidFill>
                            <a:srgbClr val="002060"/>
                          </a:solidFill>
                          <a:latin typeface="Times New Roman" panose="02020603050405020304" pitchFamily="18" charset="0"/>
                          <a:cs typeface="Times New Roman" panose="02020603050405020304" pitchFamily="18" charset="0"/>
                        </a:rPr>
                        <a:t>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Қызылорда</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i="1"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a:solidFill>
                            <a:srgbClr val="002060"/>
                          </a:solidFill>
                          <a:latin typeface="Times New Roman" panose="02020603050405020304" pitchFamily="18" charset="0"/>
                          <a:cs typeface="Times New Roman" panose="02020603050405020304" pitchFamily="18" charset="0"/>
                        </a:rPr>
                        <a:t>2024</a:t>
                      </a:r>
                      <a:r>
                        <a:rPr lang="kk-KZ" altLang="zh-CN" sz="1200" b="1" i="1" baseline="0" dirty="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20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желтоқсан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3"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65670919"/>
              </p:ext>
            </p:extLst>
          </p:nvPr>
        </p:nvGraphicFramePr>
        <p:xfrm>
          <a:off x="5037714" y="4594056"/>
          <a:ext cx="4667576" cy="1859280"/>
        </p:xfrm>
        <a:graphic>
          <a:graphicData uri="http://schemas.openxmlformats.org/drawingml/2006/table">
            <a:tbl>
              <a:tblPr firstRow="1" bandRow="1">
                <a:tableStyleId>{5C22544A-7EE6-4342-B048-85BDC9FD1C3A}</a:tableStyleId>
              </a:tblPr>
              <a:tblGrid>
                <a:gridCol w="1796058">
                  <a:extLst>
                    <a:ext uri="{9D8B030D-6E8A-4147-A177-3AD203B41FA5}">
                      <a16:colId xmlns:a16="http://schemas.microsoft.com/office/drawing/2014/main" val="3583770891"/>
                    </a:ext>
                  </a:extLst>
                </a:gridCol>
                <a:gridCol w="1432949">
                  <a:extLst>
                    <a:ext uri="{9D8B030D-6E8A-4147-A177-3AD203B41FA5}">
                      <a16:colId xmlns:a16="http://schemas.microsoft.com/office/drawing/2014/main" val="1276116030"/>
                    </a:ext>
                  </a:extLst>
                </a:gridCol>
                <a:gridCol w="1438569">
                  <a:extLst>
                    <a:ext uri="{9D8B030D-6E8A-4147-A177-3AD203B41FA5}">
                      <a16:colId xmlns:a16="http://schemas.microsoft.com/office/drawing/2014/main" val="2096923049"/>
                    </a:ext>
                  </a:extLst>
                </a:gridCol>
              </a:tblGrid>
              <a:tr h="357353">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137373">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143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0.001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37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0.074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14317">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772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0.154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endParaRPr lang="ru-RU" sz="11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14317">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a:solidFill>
                            <a:srgbClr val="000000"/>
                          </a:solidFill>
                          <a:effectLst/>
                          <a:latin typeface="Times New Roman" panose="02020603050405020304" pitchFamily="18" charset="0"/>
                        </a:rPr>
                        <a:t>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ctr"/>
                      <a:r>
                        <a:rPr lang="ru-RU" sz="1100" b="0" i="0" u="none" strike="noStrike" dirty="0">
                          <a:solidFill>
                            <a:srgbClr val="000000"/>
                          </a:solidFill>
                          <a:effectLst/>
                          <a:latin typeface="Times New Roman" panose="02020603050405020304" pitchFamily="18" charset="0"/>
                        </a:rPr>
                        <a:t>0.021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graphicFrame>
        <p:nvGraphicFramePr>
          <p:cNvPr id="24" name="Таблица 23"/>
          <p:cNvGraphicFramePr/>
          <p:nvPr>
            <p:extLst>
              <p:ext uri="{D42A27DB-BD31-4B8C-83A1-F6EECF244321}">
                <p14:modId xmlns:p14="http://schemas.microsoft.com/office/powerpoint/2010/main" val="3390426345"/>
              </p:ext>
            </p:extLst>
          </p:nvPr>
        </p:nvGraphicFramePr>
        <p:xfrm>
          <a:off x="4973638" y="6392863"/>
          <a:ext cx="4787899" cy="608037"/>
        </p:xfrm>
        <a:graphic>
          <a:graphicData uri="http://schemas.openxmlformats.org/drawingml/2006/table">
            <a:tbl>
              <a:tblPr/>
              <a:tblGrid>
                <a:gridCol w="4787899">
                  <a:extLst>
                    <a:ext uri="{9D8B030D-6E8A-4147-A177-3AD203B41FA5}">
                      <a16:colId xmlns:a16="http://schemas.microsoft.com/office/drawing/2014/main" val="20000"/>
                    </a:ext>
                  </a:extLst>
                </a:gridCol>
              </a:tblGrid>
              <a:tr h="413432">
                <a:tc>
                  <a:txBody>
                    <a:bodyPr/>
                    <a:lstStyle/>
                    <a:p>
                      <a:pPr algn="ctr" fontAlgn="ctr"/>
                      <a:r>
                        <a:rPr lang="ru-RU" sz="600" b="0" i="0" u="none" strike="noStrike" dirty="0">
                          <a:solidFill>
                            <a:srgbClr val="000000"/>
                          </a:solidFill>
                          <a:effectLst/>
                          <a:latin typeface="Times New Roman" panose="02020603050405020304" pitchFamily="18" charset="0"/>
                        </a:rPr>
                        <a:t>«</a:t>
                      </a:r>
                      <a:r>
                        <a:rPr lang="ru-RU" sz="600" b="0" i="0" u="none" strike="noStrike" dirty="0" err="1">
                          <a:solidFill>
                            <a:srgbClr val="000000"/>
                          </a:solidFill>
                          <a:effectLst/>
                          <a:latin typeface="Times New Roman" panose="02020603050405020304" pitchFamily="18" charset="0"/>
                        </a:rPr>
                        <a:t>Қалалық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және</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ауылдық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елді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мекендердегі</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өнеркәсіптік</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ұйымдардың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аумақтарындағы</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атмосфералық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ауаның</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гигиеналық</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нормативтерін</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бекіту</a:t>
                      </a:r>
                      <a:r>
                        <a:rPr lang="ru-RU" sz="600" b="0" i="0" u="none" strike="noStrike" dirty="0">
                          <a:solidFill>
                            <a:srgbClr val="000000"/>
                          </a:solidFill>
                          <a:effectLst/>
                          <a:latin typeface="Times New Roman" panose="02020603050405020304" pitchFamily="18" charset="0"/>
                        </a:rPr>
                        <a:t> </a:t>
                      </a:r>
                      <a:r>
                        <a:rPr lang="ru-RU" sz="600" b="0" i="0" u="none" strike="noStrike" dirty="0" err="1">
                          <a:solidFill>
                            <a:srgbClr val="000000"/>
                          </a:solidFill>
                          <a:effectLst/>
                          <a:latin typeface="Times New Roman" panose="02020603050405020304" pitchFamily="18" charset="0"/>
                        </a:rPr>
                        <a:t>туралы</a:t>
                      </a:r>
                      <a:r>
                        <a:rPr lang="ru-RU" sz="600" b="0" i="0" u="none" strike="noStrike" dirty="0">
                          <a:solidFill>
                            <a:srgbClr val="000000"/>
                          </a:solidFill>
                          <a:effectLst/>
                          <a:latin typeface="Times New Roman" panose="02020603050405020304" pitchFamily="18" charset="0"/>
                        </a:rPr>
                        <a:t>» (2022 ж. 2 </a:t>
                      </a:r>
                      <a:r>
                        <a:rPr lang="ru-RU" sz="600" b="0" i="0" u="none" strike="noStrike" dirty="0" err="1">
                          <a:solidFill>
                            <a:srgbClr val="000000"/>
                          </a:solidFill>
                          <a:effectLst/>
                          <a:latin typeface="Times New Roman" panose="02020603050405020304" pitchFamily="18" charset="0"/>
                        </a:rPr>
                        <a:t>тамыздағы</a:t>
                      </a:r>
                      <a:r>
                        <a:rPr lang="ru-RU" sz="600" b="0" i="0" u="none" strike="noStrike" dirty="0">
                          <a:solidFill>
                            <a:srgbClr val="000000"/>
                          </a:solidFill>
                          <a:effectLst/>
                          <a:latin typeface="Times New Roman" panose="02020603050405020304" pitchFamily="18" charset="0"/>
                        </a:rPr>
                        <a:t> №ҚР ДСМ-70)</a:t>
                      </a: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94605">
                <a:tc>
                  <a:txBody>
                    <a:bodyPr/>
                    <a:lstStyle/>
                    <a:p>
                      <a:pPr algn="ctr" fontAlgn="ctr"/>
                      <a:endParaRPr lang="ru-RU" sz="1000" b="0" i="0" u="none" strike="noStrike" dirty="0">
                        <a:solidFill>
                          <a:srgbClr val="000000"/>
                        </a:solidFill>
                        <a:effectLst/>
                        <a:latin typeface="Times New Roman" panose="02020603050405020304" pitchFamily="18" charset="0"/>
                      </a:endParaRPr>
                    </a:p>
                  </a:txBody>
                  <a:tcPr marL="9525" marR="9525" marT="9525" marB="0"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73638" y="4141714"/>
            <a:ext cx="4787898"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20 </a:t>
            </a:r>
            <a:r>
              <a:rPr lang="ru-RU" altLang="ru-RU" sz="1200" b="1" dirty="0" err="1" smtClean="0">
                <a:latin typeface="Times New Roman" panose="02020603050405020304" pitchFamily="18" charset="0"/>
                <a:cs typeface="Times New Roman" panose="02020603050405020304" pitchFamily="18" charset="0"/>
              </a:rPr>
              <a:t>желтоқсандағы</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Қызылорда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қаласының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жай-күйі</a:t>
            </a:r>
          </a:p>
        </p:txBody>
      </p:sp>
      <p:sp>
        <p:nvSpPr>
          <p:cNvPr id="15" name="Прямоугольник 14"/>
          <p:cNvSpPr/>
          <p:nvPr/>
        </p:nvSpPr>
        <p:spPr>
          <a:xfrm>
            <a:off x="4952999" y="114302"/>
            <a:ext cx="4808537" cy="2123658"/>
          </a:xfrm>
          <a:prstGeom prst="rect">
            <a:avLst/>
          </a:prstGeom>
        </p:spPr>
        <p:txBody>
          <a:bodyPr wrap="square">
            <a:spAutoFit/>
          </a:bodyPr>
          <a:lstStyle/>
          <a:p>
            <a:pPr lvl="0" algn="ctr"/>
            <a:r>
              <a:rPr lang="ru-RU" altLang="ru-RU" sz="1200" b="1"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қаласы</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бойынша</a:t>
            </a:r>
            <a:r>
              <a:rPr lang="kk-KZ" altLang="ru-RU" sz="1200" b="1" dirty="0">
                <a:solidFill>
                  <a:srgbClr val="000000"/>
                </a:solidFill>
                <a:latin typeface="Times New Roman" panose="02020603050405020304" pitchFamily="18" charset="0"/>
                <a:cs typeface="Times New Roman" panose="02020603050405020304" pitchFamily="18" charset="0"/>
              </a:rPr>
              <a:t> </a:t>
            </a:r>
            <a:endParaRPr lang="kk-KZ"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арналған </a:t>
            </a:r>
            <a:r>
              <a:rPr lang="kk-KZ" altLang="ru-RU" sz="1200" b="1" dirty="0">
                <a:solidFill>
                  <a:srgbClr val="000000"/>
                </a:solidFill>
                <a:latin typeface="Times New Roman" panose="02020603050405020304" pitchFamily="18" charset="0"/>
                <a:cs typeface="Times New Roman" panose="02020603050405020304" pitchFamily="18" charset="0"/>
              </a:rPr>
              <a:t>ауа райы </a:t>
            </a:r>
            <a:r>
              <a:rPr lang="kk-KZ" altLang="ru-RU" sz="1200" b="1" dirty="0" smtClean="0">
                <a:solidFill>
                  <a:srgbClr val="000000"/>
                </a:solidFill>
                <a:latin typeface="Times New Roman" panose="02020603050405020304" pitchFamily="18" charset="0"/>
                <a:cs typeface="Times New Roman" panose="02020603050405020304" pitchFamily="18" charset="0"/>
              </a:rPr>
              <a:t>болжамы</a:t>
            </a:r>
            <a:r>
              <a:rPr lang="ru-RU" altLang="ru-RU" sz="1200" b="1" dirty="0">
                <a:solidFill>
                  <a:srgbClr val="000000"/>
                </a:solidFill>
                <a:latin typeface="Times New Roman" panose="02020603050405020304" pitchFamily="18" charset="0"/>
                <a:cs typeface="Times New Roman" panose="02020603050405020304" pitchFamily="18" charset="0"/>
              </a:rPr>
              <a:t> </a:t>
            </a:r>
            <a:endParaRPr lang="ru-RU" altLang="ru-RU" sz="1200" b="1" dirty="0" smtClean="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желтоқсан</a:t>
            </a:r>
            <a:r>
              <a:rPr lang="ru-RU" altLang="ru-RU" sz="1200" b="1" dirty="0" smtClean="0">
                <a:solidFill>
                  <a:srgbClr val="000000"/>
                </a:solidFill>
                <a:latin typeface="Times New Roman" panose="02020603050405020304" pitchFamily="18" charset="0"/>
                <a:cs typeface="Times New Roman" panose="02020603050405020304" pitchFamily="18" charset="0"/>
              </a:rPr>
              <a:t> 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smtClean="0">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Көшпелі бұлтты, түнде </a:t>
            </a:r>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қар. Жолдарда көктайғақ. Солтүстік-</a:t>
            </a:r>
            <a:r>
              <a:rPr lang="ru-RU" sz="1200" dirty="0" err="1" smtClean="0">
                <a:solidFill>
                  <a:srgbClr val="000000"/>
                </a:solidFill>
                <a:latin typeface="Times New Roman" panose="02020603050405020304" pitchFamily="18" charset="0"/>
                <a:cs typeface="Times New Roman" panose="02020603050405020304" pitchFamily="18" charset="0"/>
                <a:sym typeface="+mn-ea"/>
              </a:rPr>
              <a:t>батыстан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соққан</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жел</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солтүстік-шығысқа</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ауысады</a:t>
            </a:r>
            <a:r>
              <a:rPr lang="ru-RU" sz="1200" dirty="0" smtClean="0">
                <a:solidFill>
                  <a:srgbClr val="000000"/>
                </a:solidFill>
                <a:latin typeface="Times New Roman" panose="02020603050405020304" pitchFamily="18" charset="0"/>
                <a:cs typeface="Times New Roman" panose="02020603050405020304" pitchFamily="18" charset="0"/>
                <a:sym typeface="+mn-ea"/>
              </a:rPr>
              <a:t> 5-10 </a:t>
            </a:r>
            <a:r>
              <a:rPr lang="ru-RU" sz="1200" dirty="0" smtClean="0">
                <a:solidFill>
                  <a:srgbClr val="000000"/>
                </a:solidFill>
                <a:latin typeface="Times New Roman" panose="02020603050405020304" pitchFamily="18" charset="0"/>
                <a:cs typeface="Times New Roman" panose="02020603050405020304" pitchFamily="18" charset="0"/>
                <a:sym typeface="+mn-ea"/>
              </a:rPr>
              <a:t>м/с.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Ауаның</a:t>
            </a:r>
            <a:r>
              <a:rPr lang="ru-RU" sz="1200" dirty="0" smtClean="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6-8, </a:t>
            </a:r>
            <a:r>
              <a:rPr lang="ru-RU" sz="1200" dirty="0" err="1" smtClean="0">
                <a:solidFill>
                  <a:srgbClr val="000000"/>
                </a:solidFill>
                <a:latin typeface="Times New Roman" panose="02020603050405020304" pitchFamily="18" charset="0"/>
                <a:cs typeface="Times New Roman" panose="02020603050405020304" pitchFamily="18" charset="0"/>
                <a:sym typeface="+mn-ea"/>
              </a:rPr>
              <a:t>күндіз</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2-4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endParaRPr lang="kk-KZ" altLang="ru-RU" sz="1200" b="1" dirty="0">
              <a:solidFill>
                <a:srgbClr val="000000"/>
              </a:solidFill>
              <a:latin typeface="Times New Roman" panose="02020603050405020304" pitchFamily="18" charset="0"/>
              <a:cs typeface="Times New Roman" panose="02020603050405020304" pitchFamily="18" charset="0"/>
            </a:endParaRP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желтоқсанға </a:t>
            </a:r>
          </a:p>
          <a:p>
            <a:pPr indent="182563" algn="ctr"/>
            <a:r>
              <a:rPr lang="kk-KZ" altLang="ru-RU" sz="1200" b="1" dirty="0" smtClean="0">
                <a:solidFill>
                  <a:srgbClr val="000000"/>
                </a:solidFill>
                <a:latin typeface="Times New Roman" panose="02020603050405020304" pitchFamily="18" charset="0"/>
                <a:cs typeface="Times New Roman" panose="02020603050405020304" pitchFamily="18" charset="0"/>
              </a:rPr>
              <a:t>21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20 </a:t>
            </a:r>
            <a:r>
              <a:rPr lang="ru-RU" altLang="ru-RU" sz="1200" b="1" dirty="0" err="1" smtClean="0">
                <a:solidFill>
                  <a:srgbClr val="000000"/>
                </a:solidFill>
                <a:latin typeface="Times New Roman" panose="02020603050405020304" pitchFamily="18" charset="0"/>
                <a:cs typeface="Times New Roman" panose="02020603050405020304" pitchFamily="18" charset="0"/>
              </a:rPr>
              <a:t>сағаттан</a:t>
            </a:r>
            <a:r>
              <a:rPr lang="kk-KZ" altLang="ru-RU" sz="1200" b="1" dirty="0">
                <a:solidFill>
                  <a:srgbClr val="000000"/>
                </a:solidFill>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anose="02020603050405020304" pitchFamily="18" charset="0"/>
                <a:cs typeface="Times New Roman" panose="02020603050405020304" pitchFamily="18" charset="0"/>
              </a:rPr>
              <a:t>22 </a:t>
            </a:r>
            <a:r>
              <a:rPr lang="kk-KZ" altLang="ru-RU" sz="1200" b="1" dirty="0" smtClean="0">
                <a:solidFill>
                  <a:srgbClr val="000000"/>
                </a:solidFill>
                <a:latin typeface="Times New Roman" panose="02020603050405020304" pitchFamily="18" charset="0"/>
                <a:cs typeface="Times New Roman" panose="02020603050405020304" pitchFamily="18" charset="0"/>
              </a:rPr>
              <a:t>желтоқсан </a:t>
            </a:r>
            <a:r>
              <a:rPr lang="ru-RU" altLang="ru-RU" sz="1200" b="1" dirty="0" smtClean="0">
                <a:solidFill>
                  <a:srgbClr val="000000"/>
                </a:solidFill>
                <a:latin typeface="Times New Roman" panose="02020603050405020304" pitchFamily="18" charset="0"/>
                <a:cs typeface="Times New Roman" panose="02020603050405020304" pitchFamily="18" charset="0"/>
              </a:rPr>
              <a:t>08 </a:t>
            </a:r>
            <a:r>
              <a:rPr lang="ru-RU" altLang="ru-RU" sz="1200" b="1" dirty="0" err="1">
                <a:solidFill>
                  <a:srgbClr val="000000"/>
                </a:solidFill>
                <a:latin typeface="Times New Roman" panose="02020603050405020304" pitchFamily="18" charset="0"/>
                <a:cs typeface="Times New Roman" panose="02020603050405020304" pitchFamily="18" charset="0"/>
              </a:rPr>
              <a:t>сағатқа</a:t>
            </a:r>
            <a:r>
              <a:rPr lang="ru-RU" altLang="ru-RU" sz="1200" b="1" dirty="0">
                <a:solidFill>
                  <a:srgbClr val="000000"/>
                </a:solidFill>
                <a:latin typeface="Times New Roman" panose="02020603050405020304" pitchFamily="18" charset="0"/>
                <a:cs typeface="Times New Roman" panose="02020603050405020304" pitchFamily="18" charset="0"/>
              </a:rPr>
              <a:t>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b="1" dirty="0">
              <a:solidFill>
                <a:srgbClr val="000000"/>
              </a:solidFill>
              <a:latin typeface="Times New Roman" panose="02020603050405020304" pitchFamily="18" charset="0"/>
              <a:cs typeface="Times New Roman" panose="02020603050405020304" pitchFamily="18" charset="0"/>
              <a:sym typeface="+mn-ea"/>
            </a:endParaRPr>
          </a:p>
          <a:p>
            <a:pPr lvl="0" indent="182563" algn="just"/>
            <a:r>
              <a:rPr lang="kk-KZ" sz="1200" dirty="0" smtClean="0">
                <a:solidFill>
                  <a:srgbClr val="000000"/>
                </a:solidFill>
                <a:latin typeface="Times New Roman" panose="02020603050405020304" pitchFamily="18" charset="0"/>
                <a:cs typeface="Times New Roman" panose="02020603050405020304" pitchFamily="18" charset="0"/>
                <a:sym typeface="+mn-ea"/>
              </a:rPr>
              <a:t>Аздаған </a:t>
            </a:r>
            <a:r>
              <a:rPr lang="kk-KZ" sz="1200" dirty="0" smtClean="0">
                <a:solidFill>
                  <a:srgbClr val="000000"/>
                </a:solidFill>
                <a:latin typeface="Times New Roman" panose="02020603050405020304" pitchFamily="18" charset="0"/>
                <a:cs typeface="Times New Roman" panose="02020603050405020304" pitchFamily="18" charset="0"/>
                <a:sym typeface="+mn-ea"/>
              </a:rPr>
              <a:t>бұлтты, </a:t>
            </a:r>
            <a:r>
              <a:rPr lang="kk-KZ" sz="1200" dirty="0" smtClean="0">
                <a:solidFill>
                  <a:srgbClr val="000000"/>
                </a:solidFill>
                <a:latin typeface="Times New Roman" panose="02020603050405020304" pitchFamily="18" charset="0"/>
                <a:cs typeface="Times New Roman" panose="02020603050405020304" pitchFamily="18" charset="0"/>
                <a:sym typeface="+mn-ea"/>
              </a:rPr>
              <a:t>жауын-шашынсыз. Ж</a:t>
            </a:r>
            <a:r>
              <a:rPr lang="ru-RU" sz="1200" dirty="0" smtClean="0">
                <a:solidFill>
                  <a:srgbClr val="000000"/>
                </a:solidFill>
                <a:latin typeface="Times New Roman" panose="02020603050405020304" pitchFamily="18" charset="0"/>
                <a:cs typeface="Times New Roman" panose="02020603050405020304" pitchFamily="18" charset="0"/>
                <a:sym typeface="+mn-ea"/>
              </a:rPr>
              <a:t>ел </a:t>
            </a:r>
            <a:r>
              <a:rPr lang="ru-RU" sz="1200" dirty="0" err="1"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200" dirty="0" smtClean="0">
                <a:solidFill>
                  <a:srgbClr val="000000"/>
                </a:solidFill>
                <a:latin typeface="Times New Roman" panose="02020603050405020304" pitchFamily="18" charset="0"/>
                <a:cs typeface="Times New Roman" panose="02020603050405020304" pitchFamily="18" charset="0"/>
                <a:sym typeface="+mn-ea"/>
              </a:rPr>
              <a:t> 7-12 </a:t>
            </a:r>
            <a:r>
              <a:rPr lang="ru-RU" sz="1200" dirty="0" smtClean="0">
                <a:solidFill>
                  <a:srgbClr val="000000"/>
                </a:solidFill>
                <a:latin typeface="Times New Roman" panose="02020603050405020304" pitchFamily="18" charset="0"/>
                <a:cs typeface="Times New Roman" panose="02020603050405020304" pitchFamily="18" charset="0"/>
                <a:sym typeface="+mn-ea"/>
              </a:rPr>
              <a:t>м/с</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Ауаның</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a:solidFill>
                  <a:srgbClr val="000000"/>
                </a:solidFill>
                <a:latin typeface="Times New Roman" panose="02020603050405020304" pitchFamily="18" charset="0"/>
                <a:cs typeface="Times New Roman" panose="02020603050405020304" pitchFamily="18" charset="0"/>
                <a:sym typeface="+mn-ea"/>
              </a:rPr>
              <a:t>температурасы</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err="1" smtClean="0">
                <a:solidFill>
                  <a:srgbClr val="000000"/>
                </a:solidFill>
                <a:latin typeface="Times New Roman" panose="02020603050405020304" pitchFamily="18" charset="0"/>
                <a:cs typeface="Times New Roman" panose="02020603050405020304" pitchFamily="18" charset="0"/>
                <a:sym typeface="+mn-ea"/>
              </a:rPr>
              <a:t>түнде</a:t>
            </a:r>
            <a:r>
              <a:rPr lang="ru-RU" sz="1200" dirty="0">
                <a:solidFill>
                  <a:srgbClr val="000000"/>
                </a:solidFill>
                <a:latin typeface="Times New Roman" panose="02020603050405020304" pitchFamily="18" charset="0"/>
                <a:cs typeface="Times New Roman" panose="02020603050405020304" pitchFamily="18" charset="0"/>
                <a:sym typeface="+mn-ea"/>
              </a:rPr>
              <a:t> </a:t>
            </a:r>
            <a:r>
              <a:rPr lang="ru-RU" sz="1200" dirty="0" smtClean="0">
                <a:solidFill>
                  <a:srgbClr val="000000"/>
                </a:solidFill>
                <a:latin typeface="Times New Roman" panose="02020603050405020304" pitchFamily="18" charset="0"/>
                <a:cs typeface="Times New Roman" panose="02020603050405020304" pitchFamily="18" charset="0"/>
                <a:sym typeface="+mn-ea"/>
              </a:rPr>
              <a:t>9-11 </a:t>
            </a:r>
            <a:r>
              <a:rPr lang="ru-RU" sz="1200" dirty="0" err="1" smtClean="0">
                <a:solidFill>
                  <a:srgbClr val="000000"/>
                </a:solidFill>
                <a:latin typeface="Times New Roman" panose="02020603050405020304" pitchFamily="18" charset="0"/>
                <a:cs typeface="Times New Roman" panose="02020603050405020304" pitchFamily="18" charset="0"/>
                <a:sym typeface="+mn-ea"/>
              </a:rPr>
              <a:t>аяз</a:t>
            </a:r>
            <a:r>
              <a:rPr lang="ru-RU" sz="1200" dirty="0" smtClean="0">
                <a:solidFill>
                  <a:srgbClr val="000000"/>
                </a:solidFill>
                <a:latin typeface="Times New Roman" panose="02020603050405020304" pitchFamily="18" charset="0"/>
                <a:cs typeface="Times New Roman" panose="02020603050405020304" pitchFamily="18" charset="0"/>
                <a:sym typeface="+mn-ea"/>
              </a:rPr>
              <a:t>.</a:t>
            </a:r>
            <a:endParaRPr lang="kk-KZ" altLang="ru-RU" sz="1200" b="1" dirty="0">
              <a:solidFill>
                <a:srgbClr val="000000"/>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06343" y="3754253"/>
            <a:ext cx="4680169" cy="276999"/>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6342" y="2683359"/>
            <a:ext cx="4680169" cy="1015663"/>
          </a:xfrm>
          <a:prstGeom prst="rect">
            <a:avLst/>
          </a:prstGeom>
        </p:spPr>
        <p:style>
          <a:lnRef idx="3">
            <a:schemeClr val="lt1"/>
          </a:lnRef>
          <a:fillRef idx="1001">
            <a:schemeClr val="lt1"/>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79388" algn="just"/>
            <a:r>
              <a:rPr lang="ru-RU" sz="1200" dirty="0">
                <a:solidFill>
                  <a:schemeClr val="tx1"/>
                </a:solidFill>
                <a:latin typeface="Times New Roman" pitchFamily="18" charset="0"/>
                <a:cs typeface="Times New Roman" pitchFamily="18" charset="0"/>
              </a:rPr>
              <a:t> 2024 </a:t>
            </a:r>
            <a:r>
              <a:rPr lang="ru-RU" sz="1200" dirty="0" err="1" smtClean="0">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21 </a:t>
            </a:r>
            <a:r>
              <a:rPr lang="ru-RU" sz="1200" dirty="0" err="1" smtClean="0">
                <a:solidFill>
                  <a:schemeClr val="tx1"/>
                </a:solidFill>
                <a:latin typeface="Times New Roman" pitchFamily="18" charset="0"/>
                <a:cs typeface="Times New Roman" pitchFamily="18" charset="0"/>
              </a:rPr>
              <a:t>желтоқсан</a:t>
            </a:r>
            <a:r>
              <a:rPr lang="ru-RU" sz="1200" dirty="0" smtClean="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22 </a:t>
            </a:r>
            <a:r>
              <a:rPr lang="ru-RU" sz="1200" dirty="0" err="1" smtClean="0">
                <a:solidFill>
                  <a:schemeClr val="tx1"/>
                </a:solidFill>
                <a:latin typeface="Times New Roman" pitchFamily="18" charset="0"/>
                <a:cs typeface="Times New Roman" pitchFamily="18" charset="0"/>
              </a:rPr>
              <a:t>желтоқсанға</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қараған</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түні метеорологиялық жағдайлар қала атмосферасында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заттардың</a:t>
            </a:r>
            <a:r>
              <a:rPr lang="ru-RU" sz="1200" dirty="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сейілуіне</a:t>
            </a:r>
            <a:r>
              <a:rPr lang="ru-RU" sz="1200" dirty="0" smtClean="0">
                <a:solidFill>
                  <a:schemeClr val="tx1"/>
                </a:solidFill>
                <a:latin typeface="Times New Roman" pitchFamily="18" charset="0"/>
                <a:cs typeface="Times New Roman" pitchFamily="18" charset="0"/>
              </a:rPr>
              <a:t> </a:t>
            </a:r>
            <a:r>
              <a:rPr lang="ru-RU" sz="1200" dirty="0" err="1" smtClean="0">
                <a:solidFill>
                  <a:schemeClr val="tx1"/>
                </a:solidFill>
                <a:latin typeface="Times New Roman" pitchFamily="18" charset="0"/>
                <a:cs typeface="Times New Roman" pitchFamily="18" charset="0"/>
              </a:rPr>
              <a:t>ықпал</a:t>
            </a:r>
            <a:r>
              <a:rPr lang="ru-RU" sz="1200" dirty="0" smtClean="0">
                <a:solidFill>
                  <a:schemeClr val="tx1"/>
                </a:solidFill>
                <a:latin typeface="Times New Roman" pitchFamily="18" charset="0"/>
                <a:cs typeface="Times New Roman" pitchFamily="18" charset="0"/>
              </a:rPr>
              <a:t> </a:t>
            </a:r>
            <a:r>
              <a:rPr lang="ru-RU" sz="1200" dirty="0">
                <a:solidFill>
                  <a:schemeClr val="tx1"/>
                </a:solidFill>
                <a:latin typeface="Times New Roman" pitchFamily="18" charset="0"/>
                <a:cs typeface="Times New Roman" pitchFamily="18" charset="0"/>
              </a:rPr>
              <a:t>етеді.</a:t>
            </a:r>
          </a:p>
          <a:p>
            <a:pPr indent="179388" algn="just"/>
            <a:r>
              <a:rPr lang="ru-RU" sz="1200" dirty="0">
                <a:solidFill>
                  <a:schemeClr val="tx1"/>
                </a:solidFill>
                <a:latin typeface="Times New Roman" pitchFamily="18" charset="0"/>
                <a:cs typeface="Times New Roman" pitchFamily="18" charset="0"/>
              </a:rPr>
              <a:t>     Жалпы қала бойынша ауаның ластану деңгейі төмен болады деп күтілуде.</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3" name="Прямоугольник 13"/>
          <p:cNvSpPr/>
          <p:nvPr/>
        </p:nvSpPr>
        <p:spPr>
          <a:xfrm>
            <a:off x="4953000" y="92435"/>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38752" y="4286256"/>
            <a:ext cx="4472585" cy="2117326"/>
            <a:chOff x="349950" y="3799939"/>
            <a:chExt cx="4472585" cy="2322268"/>
          </a:xfrm>
        </p:grpSpPr>
        <p:graphicFrame>
          <p:nvGraphicFramePr>
            <p:cNvPr id="26" name="Таблица 25"/>
            <p:cNvGraphicFramePr/>
            <p:nvPr>
              <p:extLst>
                <p:ext uri="{D42A27DB-BD31-4B8C-83A1-F6EECF244321}">
                  <p14:modId xmlns:p14="http://schemas.microsoft.com/office/powerpoint/2010/main" val="3999424806"/>
                </p:ext>
              </p:extLst>
            </p:nvPr>
          </p:nvGraphicFramePr>
          <p:xfrm>
            <a:off x="446047" y="4985456"/>
            <a:ext cx="4035777" cy="1136751"/>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Кешендік</a:t>
                        </a:r>
                        <a:r>
                          <a:rPr lang="ru-RU" sz="800" baseline="0" dirty="0">
                            <a:latin typeface="Times New Roman" panose="02020603050405020304" pitchFamily="18" charset="0"/>
                            <a:cs typeface="Times New Roman" panose="02020603050405020304" pitchFamily="18" charset="0"/>
                          </a:rPr>
                          <a:t> </a:t>
                        </a:r>
                        <a:r>
                          <a:rPr lang="ru-RU" sz="800" baseline="0" dirty="0" err="1">
                            <a:latin typeface="Times New Roman" panose="02020603050405020304" pitchFamily="18" charset="0"/>
                            <a:cs typeface="Times New Roman" panose="02020603050405020304" pitchFamily="18" charset="0"/>
                          </a:rPr>
                          <a:t>х</a:t>
                        </a:r>
                        <a:r>
                          <a:rPr lang="ru-RU" sz="800" dirty="0" err="1">
                            <a:latin typeface="Times New Roman" panose="02020603050405020304" pitchFamily="18" charset="0"/>
                            <a:cs typeface="Times New Roman" panose="02020603050405020304" pitchFamily="18" charset="0"/>
                          </a:rPr>
                          <a:t>имиялық зертхана</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a:latin typeface="Times New Roman" panose="02020603050405020304" pitchFamily="18" charset="0"/>
                            <a:cs typeface="Times New Roman" panose="02020603050405020304" pitchFamily="18" charset="0"/>
                          </a:rPr>
                          <a:t>Тел.: +7 (7242) 24-70-75</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lab_kzo@meteo.kz</a:t>
                        </a:r>
                        <a:r>
                          <a:rPr lang="en-US" altLang="x-none" sz="800" b="1" dirty="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err="1" smtClean="0">
                            <a:latin typeface="Times New Roman" panose="02020603050405020304" pitchFamily="18" charset="0"/>
                            <a:cs typeface="Times New Roman" panose="02020603050405020304" pitchFamily="18" charset="0"/>
                          </a:rPr>
                          <a:t>Метеоболжау</a:t>
                        </a:r>
                        <a:r>
                          <a:rPr lang="ru-RU" sz="800" b="0" dirty="0" smtClean="0">
                            <a:latin typeface="Times New Roman" panose="02020603050405020304" pitchFamily="18" charset="0"/>
                            <a:cs typeface="Times New Roman" panose="02020603050405020304" pitchFamily="18" charset="0"/>
                          </a:rPr>
                          <a:t> </a:t>
                        </a:r>
                        <a:r>
                          <a:rPr lang="ru-RU" sz="800" b="0" dirty="0" err="1">
                            <a:latin typeface="Times New Roman" panose="02020603050405020304" pitchFamily="18" charset="0"/>
                            <a:cs typeface="Times New Roman" panose="02020603050405020304" pitchFamily="18" charset="0"/>
                          </a:rPr>
                          <a:t>бөлімі</a:t>
                        </a:r>
                        <a:endParaRPr lang="ru-RU" sz="800" b="0" dirty="0">
                          <a:latin typeface="Times New Roman" panose="02020603050405020304" pitchFamily="18" charset="0"/>
                          <a:cs typeface="Times New Roman" panose="02020603050405020304" pitchFamily="18" charset="0"/>
                        </a:endParaRPr>
                      </a:p>
                      <a:p>
                        <a:pPr lvl="0" eaLnBrk="1" hangingPunct="1">
                          <a:buNone/>
                        </a:pPr>
                        <a:endParaRPr lang="ru-RU" sz="800" b="0" dirty="0">
                          <a:latin typeface="Times New Roman" panose="02020603050405020304" pitchFamily="18" charset="0"/>
                          <a:cs typeface="Times New Roman" panose="02020603050405020304" pitchFamily="18" charset="0"/>
                        </a:endParaRPr>
                      </a:p>
                      <a:p>
                        <a:pPr lvl="0" eaLnBrk="1" hangingPunct="1">
                          <a:buNone/>
                        </a:pPr>
                        <a:r>
                          <a:rPr lang="ru-RU" sz="800" b="0" dirty="0" err="1" smtClean="0">
                            <a:latin typeface="Times New Roman" panose="02020603050405020304" pitchFamily="18" charset="0"/>
                            <a:cs typeface="Times New Roman" panose="02020603050405020304" pitchFamily="18" charset="0"/>
                          </a:rPr>
                          <a:t>Орындаған</a:t>
                        </a:r>
                        <a:r>
                          <a:rPr lang="ru-RU" sz="800" b="0" dirty="0">
                            <a:latin typeface="Times New Roman" panose="02020603050405020304" pitchFamily="18" charset="0"/>
                            <a:cs typeface="Times New Roman" panose="02020603050405020304" pitchFamily="18" charset="0"/>
                          </a:rPr>
                          <a:t>:</a:t>
                        </a:r>
                      </a:p>
                      <a:p>
                        <a:pPr lvl="0" eaLnBrk="1" hangingPunct="1">
                          <a:buNone/>
                        </a:pPr>
                        <a:r>
                          <a:rPr lang="ru-RU" altLang="en-US" sz="800" b="0" dirty="0">
                            <a:latin typeface="Times New Roman" panose="02020603050405020304" pitchFamily="18" charset="0"/>
                            <a:ea typeface="Times New Roman" panose="02020603050405020304" pitchFamily="18" charset="0"/>
                            <a:cs typeface="Times New Roman" panose="02020603050405020304" pitchFamily="18" charset="0"/>
                          </a:rPr>
                          <a:t>                                                          </a:t>
                        </a:r>
                        <a:endParaRPr lang="ru-RU" altLang="en-US" sz="800" b="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b="0" dirty="0">
                            <a:latin typeface="Times New Roman" panose="02020603050405020304" pitchFamily="18" charset="0"/>
                            <a:cs typeface="Times New Roman" panose="02020603050405020304" pitchFamily="18" charset="0"/>
                          </a:rPr>
                          <a:t>Тел.: +7 (7242) 30-37-14, 23-85-73</a:t>
                        </a:r>
                      </a:p>
                      <a:p>
                        <a:pPr lvl="0" eaLnBrk="1" hangingPunct="1">
                          <a:buNone/>
                        </a:pPr>
                        <a:r>
                          <a:rPr lang="en-US" altLang="x-none" sz="800" b="0" dirty="0">
                            <a:latin typeface="Times New Roman" panose="02020603050405020304" pitchFamily="18" charset="0"/>
                            <a:cs typeface="Times New Roman" panose="02020603050405020304" pitchFamily="18" charset="0"/>
                          </a:rPr>
                          <a:t>E-mail: </a:t>
                        </a:r>
                        <a:r>
                          <a:rPr lang="en-US" altLang="x-none" sz="800" b="0" dirty="0" smtClean="0">
                            <a:latin typeface="Times New Roman" panose="02020603050405020304" pitchFamily="18" charset="0"/>
                            <a:cs typeface="Times New Roman" panose="02020603050405020304" pitchFamily="18" charset="0"/>
                            <a:hlinkClick r:id="rId3"/>
                          </a:rPr>
                          <a:t>omp_kzo@meteo.kz</a:t>
                        </a:r>
                        <a:r>
                          <a:rPr lang="ru-RU" altLang="x-none" sz="800" b="0" dirty="0" smtClean="0">
                            <a:latin typeface="Times New Roman" panose="02020603050405020304" pitchFamily="18" charset="0"/>
                            <a:cs typeface="Times New Roman" panose="02020603050405020304" pitchFamily="18" charset="0"/>
                          </a:rPr>
                          <a:t/>
                        </a:r>
                        <a:br>
                          <a:rPr lang="ru-RU" altLang="x-none" sz="800" b="0" dirty="0" smtClean="0">
                            <a:latin typeface="Times New Roman" panose="02020603050405020304" pitchFamily="18" charset="0"/>
                            <a:cs typeface="Times New Roman" panose="02020603050405020304" pitchFamily="18" charset="0"/>
                          </a:rPr>
                        </a:br>
                        <a:r>
                          <a:rPr lang="kk-KZ" altLang="x-none" sz="800" b="0" dirty="0" smtClean="0">
                            <a:latin typeface="Times New Roman" panose="02020603050405020304" pitchFamily="18" charset="0"/>
                            <a:cs typeface="Times New Roman" panose="02020603050405020304" pitchFamily="18" charset="0"/>
                          </a:rPr>
                          <a:t>Сәдуақасов М</a:t>
                        </a:r>
                        <a:r>
                          <a:rPr lang="kk-KZ" altLang="x-none" sz="800" b="0" baseline="0" dirty="0" smtClean="0">
                            <a:latin typeface="Times New Roman" panose="02020603050405020304" pitchFamily="18" charset="0"/>
                            <a:cs typeface="Times New Roman" panose="02020603050405020304" pitchFamily="18" charset="0"/>
                          </a:rPr>
                          <a:t>.</a:t>
                        </a:r>
                        <a:endParaRPr lang="en-US" altLang="x-none" sz="800" b="0"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49950" y="4077010"/>
              <a:ext cx="1997662" cy="1046458"/>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Қызылорда қ.,  Бөкейхан к-сі</a:t>
              </a:r>
              <a:r>
                <a:rPr lang="ru-RU" altLang="ru-RU" sz="1000" i="1" dirty="0">
                  <a:latin typeface="Times New Roman" panose="02020603050405020304" pitchFamily="18" charset="0"/>
                  <a:cs typeface="Times New Roman" panose="02020603050405020304" pitchFamily="18" charset="0"/>
                </a:rPr>
                <a:t> 51А</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a:solidFill>
                    <a:srgbClr val="000000"/>
                  </a:solidFill>
                  <a:latin typeface="Times New Roman" panose="02020603050405020304" pitchFamily="18" charset="0"/>
                  <a:cs typeface="Times New Roman" panose="02020603050405020304" pitchFamily="18" charset="0"/>
                </a:rPr>
                <a:t>Байланыстар:</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139614945"/>
              </p:ext>
            </p:extLst>
          </p:nvPr>
        </p:nvGraphicFramePr>
        <p:xfrm>
          <a:off x="5401238" y="544913"/>
          <a:ext cx="4167505" cy="804672"/>
        </p:xfrm>
        <a:graphic>
          <a:graphicData uri="http://schemas.openxmlformats.org/drawingml/2006/table">
            <a:tbl>
              <a:tblPr/>
              <a:tblGrid>
                <a:gridCol w="1152302">
                  <a:extLst>
                    <a:ext uri="{9D8B030D-6E8A-4147-A177-3AD203B41FA5}">
                      <a16:colId xmlns:a16="http://schemas.microsoft.com/office/drawing/2014/main" val="20000"/>
                    </a:ext>
                  </a:extLst>
                </a:gridCol>
                <a:gridCol w="3015203">
                  <a:extLst>
                    <a:ext uri="{9D8B030D-6E8A-4147-A177-3AD203B41FA5}">
                      <a16:colId xmlns:a16="http://schemas.microsoft.com/office/drawing/2014/main" val="20001"/>
                    </a:ext>
                  </a:extLst>
                </a:gridCol>
              </a:tblGrid>
              <a:tr h="673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6592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58445">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0,21 ≤ Р &lt; 0,28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6897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0,28 ≤ Р &lt; 0,39</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7889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0,39</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3" name="Прямоугольник 32"/>
          <p:cNvSpPr/>
          <p:nvPr/>
        </p:nvSpPr>
        <p:spPr>
          <a:xfrm>
            <a:off x="4952479" y="1291582"/>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4" name="Прямоугольник 33"/>
          <p:cNvSpPr/>
          <p:nvPr/>
        </p:nvSpPr>
        <p:spPr>
          <a:xfrm>
            <a:off x="4967233" y="2005866"/>
            <a:ext cx="478542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5" name="Таблица 34"/>
          <p:cNvGraphicFramePr/>
          <p:nvPr>
            <p:extLst>
              <p:ext uri="{D42A27DB-BD31-4B8C-83A1-F6EECF244321}">
                <p14:modId xmlns:p14="http://schemas.microsoft.com/office/powerpoint/2010/main" val="2248082743"/>
              </p:ext>
            </p:extLst>
          </p:nvPr>
        </p:nvGraphicFramePr>
        <p:xfrm>
          <a:off x="5030174" y="2332208"/>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6" name="TextBox 35"/>
          <p:cNvSpPr txBox="1"/>
          <p:nvPr/>
        </p:nvSpPr>
        <p:spPr>
          <a:xfrm>
            <a:off x="4967232" y="4410121"/>
            <a:ext cx="4794303"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
        <p:nvSpPr>
          <p:cNvPr id="3" name="TextBox 2">
            <a:extLst>
              <a:ext uri="{FF2B5EF4-FFF2-40B4-BE49-F238E27FC236}">
                <a16:creationId xmlns:a16="http://schemas.microsoft.com/office/drawing/2014/main" id="{5FE8A709-8CA1-F00C-E4DD-E7BFD80BFC25}"/>
              </a:ext>
            </a:extLst>
          </p:cNvPr>
          <p:cNvSpPr txBox="1"/>
          <p:nvPr/>
        </p:nvSpPr>
        <p:spPr>
          <a:xfrm>
            <a:off x="205761" y="1412776"/>
            <a:ext cx="4721965" cy="1015663"/>
          </a:xfrm>
          <a:prstGeom prst="rect">
            <a:avLst/>
          </a:prstGeom>
          <a:noFill/>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Қызылорда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Төреқұлов көшесі, 76;</a:t>
            </a: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Нариманов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6 («Кустовая радиостанция»)</a:t>
            </a:r>
            <a:r>
              <a:rPr lang="kk-KZ" sz="1200" dirty="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бекет–Қ</a:t>
            </a:r>
            <a:r>
              <a:rPr lang="ru-RU" sz="1200" dirty="0" err="1">
                <a:latin typeface="Times New Roman" panose="02020603050405020304" pitchFamily="18" charset="0"/>
                <a:cs typeface="Times New Roman" panose="02020603050405020304" pitchFamily="18" charset="0"/>
              </a:rPr>
              <a:t>ойсары</a:t>
            </a:r>
            <a:r>
              <a:rPr lang="ru-RU" sz="1200" dirty="0">
                <a:latin typeface="Times New Roman" panose="02020603050405020304" pitchFamily="18" charset="0"/>
                <a:cs typeface="Times New Roman" panose="02020603050405020304" pitchFamily="18" charset="0"/>
              </a:rPr>
              <a:t> батыр </a:t>
            </a:r>
            <a:r>
              <a:rPr lang="ru-RU" sz="1200" dirty="0" err="1">
                <a:latin typeface="Times New Roman" panose="02020603050405020304" pitchFamily="18" charset="0"/>
                <a:cs typeface="Times New Roman" panose="02020603050405020304" pitchFamily="18" charset="0"/>
              </a:rPr>
              <a:t>көшесі,н</a:t>
            </a:r>
            <a:r>
              <a:rPr lang="ru-RU" sz="1200" dirty="0">
                <a:latin typeface="Times New Roman" panose="02020603050405020304" pitchFamily="18" charset="0"/>
                <a:cs typeface="Times New Roman" panose="02020603050405020304" pitchFamily="18" charset="0"/>
              </a:rPr>
              <a:t>/з («Аэрологическая станция»).</a:t>
            </a:r>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15139</TotalTime>
  <Words>552</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Nurbek</cp:lastModifiedBy>
  <cp:revision>3390</cp:revision>
  <cp:lastPrinted>2021-07-01T07:38:07Z</cp:lastPrinted>
  <dcterms:created xsi:type="dcterms:W3CDTF">2018-03-27T06:03:00Z</dcterms:created>
  <dcterms:modified xsi:type="dcterms:W3CDTF">2024-12-20T08:24:50Z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