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295239753"/>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352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17 желтоқсан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787748464"/>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1</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a:t>
                      </a:r>
                      <a:r>
                        <a:rPr lang="en-US" sz="1000" b="0" i="0" u="none" strike="noStrike" dirty="0" smtClean="0">
                          <a:solidFill>
                            <a:schemeClr val="tx1"/>
                          </a:solidFill>
                          <a:effectLst/>
                          <a:latin typeface="Times New Roman" pitchFamily="18" charset="0"/>
                          <a:cs typeface="Times New Roman" pitchFamily="18" charset="0"/>
                        </a:rPr>
                        <a:t>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121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0,607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17 желтоқсан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54442"/>
            <a:ext cx="4824536" cy="249299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18 желтоқсанға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a:t>
            </a:r>
            <a:r>
              <a:rPr lang="kk-KZ" altLang="ru-RU" sz="1200" b="1" dirty="0" smtClean="0">
                <a:latin typeface="Times New Roman" pitchFamily="18" charset="0"/>
                <a:cs typeface="Times New Roman" pitchFamily="18" charset="0"/>
              </a:rPr>
              <a:t> желтоқсан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18 </a:t>
            </a:r>
            <a:r>
              <a:rPr lang="kk-KZ" altLang="ru-RU" sz="1200" b="1" dirty="0" smtClean="0">
                <a:latin typeface="Times New Roman" pitchFamily="18" charset="0"/>
                <a:cs typeface="Times New Roman" pitchFamily="18" charset="0"/>
              </a:rPr>
              <a:t>желтоқсан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ru-RU" sz="1200" kern="1400" dirty="0" err="1" smtClean="0">
                <a:solidFill>
                  <a:srgbClr val="000000"/>
                </a:solidFill>
                <a:latin typeface="Times New Roman"/>
                <a:ea typeface="Times New Roman"/>
              </a:rPr>
              <a:t>Бұлтты</a:t>
            </a:r>
            <a:r>
              <a:rPr lang="ru-RU" sz="1200" kern="1400" dirty="0">
                <a:solidFill>
                  <a:srgbClr val="000000"/>
                </a:solidFill>
                <a:latin typeface="Times New Roman"/>
                <a:ea typeface="Times New Roman"/>
              </a:rPr>
              <a:t>, </a:t>
            </a:r>
            <a:r>
              <a:rPr lang="ru-RU" sz="1200" kern="1400" dirty="0" err="1">
                <a:solidFill>
                  <a:srgbClr val="000000"/>
                </a:solidFill>
                <a:latin typeface="Times New Roman"/>
                <a:ea typeface="Times New Roman"/>
              </a:rPr>
              <a:t>кей</a:t>
            </a:r>
            <a:r>
              <a:rPr lang="ru-RU" sz="1200" kern="1400" dirty="0">
                <a:solidFill>
                  <a:srgbClr val="000000"/>
                </a:solidFill>
                <a:latin typeface="Times New Roman"/>
                <a:ea typeface="Times New Roman"/>
              </a:rPr>
              <a:t> </a:t>
            </a:r>
            <a:r>
              <a:rPr lang="ru-RU" sz="1200" kern="1400" dirty="0" err="1">
                <a:solidFill>
                  <a:srgbClr val="000000"/>
                </a:solidFill>
                <a:latin typeface="Times New Roman"/>
                <a:ea typeface="Times New Roman"/>
              </a:rPr>
              <a:t>уақыттарда</a:t>
            </a:r>
            <a:r>
              <a:rPr lang="ru-RU" sz="1200" kern="1400" dirty="0">
                <a:solidFill>
                  <a:srgbClr val="000000"/>
                </a:solidFill>
                <a:latin typeface="Times New Roman"/>
                <a:ea typeface="Times New Roman"/>
              </a:rPr>
              <a:t> </a:t>
            </a:r>
            <a:r>
              <a:rPr lang="ru-RU" sz="1200" kern="1400" dirty="0" err="1">
                <a:solidFill>
                  <a:srgbClr val="000000"/>
                </a:solidFill>
                <a:latin typeface="Times New Roman"/>
                <a:ea typeface="Times New Roman"/>
              </a:rPr>
              <a:t>жауын-шашын</a:t>
            </a:r>
            <a:r>
              <a:rPr lang="ru-RU" sz="1200" kern="1400" dirty="0">
                <a:solidFill>
                  <a:srgbClr val="000000"/>
                </a:solidFill>
                <a:latin typeface="Times New Roman"/>
                <a:ea typeface="Times New Roman"/>
              </a:rPr>
              <a:t> (</a:t>
            </a:r>
            <a:r>
              <a:rPr lang="ru-RU" sz="1200" kern="1400" dirty="0" err="1">
                <a:solidFill>
                  <a:srgbClr val="000000"/>
                </a:solidFill>
                <a:latin typeface="Times New Roman"/>
                <a:ea typeface="Times New Roman"/>
              </a:rPr>
              <a:t>жаңбыр</a:t>
            </a:r>
            <a:r>
              <a:rPr lang="ru-RU" sz="1200" kern="1400" dirty="0">
                <a:solidFill>
                  <a:srgbClr val="000000"/>
                </a:solidFill>
                <a:latin typeface="Times New Roman"/>
                <a:ea typeface="Times New Roman"/>
              </a:rPr>
              <a:t>, </a:t>
            </a:r>
            <a:r>
              <a:rPr lang="ru-RU" sz="1200" kern="1400" dirty="0" err="1">
                <a:solidFill>
                  <a:srgbClr val="000000"/>
                </a:solidFill>
                <a:latin typeface="Times New Roman"/>
                <a:ea typeface="Times New Roman"/>
              </a:rPr>
              <a:t>қар</a:t>
            </a:r>
            <a:r>
              <a:rPr lang="ru-RU" sz="1200" kern="1400" dirty="0">
                <a:solidFill>
                  <a:srgbClr val="000000"/>
                </a:solidFill>
                <a:latin typeface="Times New Roman"/>
                <a:ea typeface="Times New Roman"/>
              </a:rPr>
              <a:t>). </a:t>
            </a:r>
            <a:r>
              <a:rPr lang="ru-RU" sz="1200" kern="1400" dirty="0" err="1">
                <a:solidFill>
                  <a:srgbClr val="000000"/>
                </a:solidFill>
                <a:latin typeface="Times New Roman"/>
                <a:ea typeface="Times New Roman"/>
              </a:rPr>
              <a:t>Түнде</a:t>
            </a:r>
            <a:r>
              <a:rPr lang="ru-RU" sz="1200" kern="1400" dirty="0">
                <a:solidFill>
                  <a:srgbClr val="000000"/>
                </a:solidFill>
                <a:latin typeface="Times New Roman"/>
                <a:ea typeface="Times New Roman"/>
              </a:rPr>
              <a:t> </a:t>
            </a:r>
            <a:r>
              <a:rPr lang="ru-RU" sz="1200" kern="1400" dirty="0" err="1">
                <a:solidFill>
                  <a:srgbClr val="000000"/>
                </a:solidFill>
                <a:latin typeface="Times New Roman"/>
                <a:ea typeface="Times New Roman"/>
              </a:rPr>
              <a:t>және</a:t>
            </a:r>
            <a:r>
              <a:rPr lang="ru-RU" sz="1200" kern="1400" dirty="0">
                <a:solidFill>
                  <a:srgbClr val="000000"/>
                </a:solidFill>
                <a:latin typeface="Times New Roman"/>
                <a:ea typeface="Times New Roman"/>
              </a:rPr>
              <a:t> </a:t>
            </a:r>
            <a:r>
              <a:rPr lang="ru-RU" sz="1200" kern="1400" dirty="0" err="1">
                <a:solidFill>
                  <a:srgbClr val="000000"/>
                </a:solidFill>
                <a:latin typeface="Times New Roman"/>
                <a:ea typeface="Times New Roman"/>
              </a:rPr>
              <a:t>таңертең</a:t>
            </a:r>
            <a:r>
              <a:rPr lang="ru-RU" sz="1200" kern="1400" dirty="0">
                <a:solidFill>
                  <a:srgbClr val="000000"/>
                </a:solidFill>
                <a:latin typeface="Times New Roman"/>
                <a:ea typeface="Times New Roman"/>
              </a:rPr>
              <a:t> </a:t>
            </a:r>
            <a:r>
              <a:rPr lang="ru-RU" sz="1200" kern="1400" dirty="0" err="1">
                <a:solidFill>
                  <a:srgbClr val="000000"/>
                </a:solidFill>
                <a:latin typeface="Times New Roman"/>
                <a:ea typeface="Times New Roman"/>
              </a:rPr>
              <a:t>тұман</a:t>
            </a:r>
            <a:r>
              <a:rPr lang="ru-RU" sz="1200" kern="1400" dirty="0">
                <a:solidFill>
                  <a:srgbClr val="000000"/>
                </a:solidFill>
                <a:latin typeface="Times New Roman"/>
                <a:ea typeface="Times New Roman"/>
              </a:rPr>
              <a:t>, </a:t>
            </a:r>
            <a:r>
              <a:rPr lang="ru-RU" sz="1200" kern="1400" dirty="0" err="1">
                <a:solidFill>
                  <a:srgbClr val="000000"/>
                </a:solidFill>
                <a:latin typeface="Times New Roman"/>
                <a:ea typeface="Times New Roman"/>
              </a:rPr>
              <a:t>көктайғақ</a:t>
            </a:r>
            <a:r>
              <a:rPr lang="ru-RU" sz="1200" kern="1400" dirty="0">
                <a:solidFill>
                  <a:srgbClr val="000000"/>
                </a:solidFill>
                <a:latin typeface="Times New Roman"/>
                <a:ea typeface="Times New Roman"/>
              </a:rPr>
              <a:t>. </a:t>
            </a:r>
            <a:r>
              <a:rPr lang="ru-RU" sz="1200" kern="1400" dirty="0" err="1">
                <a:solidFill>
                  <a:srgbClr val="000000"/>
                </a:solidFill>
                <a:latin typeface="Times New Roman"/>
                <a:ea typeface="Times New Roman"/>
              </a:rPr>
              <a:t>Оңтүстік-батыстан</a:t>
            </a:r>
            <a:r>
              <a:rPr lang="ru-RU" sz="1200" kern="1400" dirty="0">
                <a:solidFill>
                  <a:srgbClr val="000000"/>
                </a:solidFill>
                <a:latin typeface="Times New Roman"/>
                <a:ea typeface="Times New Roman"/>
              </a:rPr>
              <a:t>, </a:t>
            </a:r>
            <a:r>
              <a:rPr lang="ru-RU" sz="1200" kern="1400" dirty="0" err="1">
                <a:solidFill>
                  <a:srgbClr val="000000"/>
                </a:solidFill>
                <a:latin typeface="Times New Roman"/>
                <a:ea typeface="Times New Roman"/>
              </a:rPr>
              <a:t>оңтүстіктен</a:t>
            </a:r>
            <a:r>
              <a:rPr lang="ru-RU" sz="1200" kern="1400" dirty="0">
                <a:solidFill>
                  <a:srgbClr val="000000"/>
                </a:solidFill>
                <a:latin typeface="Times New Roman"/>
                <a:ea typeface="Times New Roman"/>
              </a:rPr>
              <a:t> </a:t>
            </a:r>
            <a:r>
              <a:rPr lang="ru-RU" sz="1200" kern="1400" dirty="0" err="1">
                <a:solidFill>
                  <a:srgbClr val="000000"/>
                </a:solidFill>
                <a:latin typeface="Times New Roman"/>
                <a:ea typeface="Times New Roman"/>
              </a:rPr>
              <a:t>жел</a:t>
            </a:r>
            <a:r>
              <a:rPr lang="ru-RU" sz="1200" kern="1400" dirty="0">
                <a:solidFill>
                  <a:srgbClr val="000000"/>
                </a:solidFill>
                <a:latin typeface="Times New Roman"/>
                <a:ea typeface="Times New Roman"/>
              </a:rPr>
              <a:t> </a:t>
            </a:r>
            <a:r>
              <a:rPr lang="ru-RU" sz="1200" kern="1400" dirty="0" err="1">
                <a:solidFill>
                  <a:srgbClr val="000000"/>
                </a:solidFill>
                <a:latin typeface="Times New Roman"/>
                <a:ea typeface="Times New Roman"/>
              </a:rPr>
              <a:t>соғады</a:t>
            </a:r>
            <a:r>
              <a:rPr lang="ru-RU" sz="1200" kern="1400" dirty="0">
                <a:solidFill>
                  <a:srgbClr val="000000"/>
                </a:solidFill>
                <a:latin typeface="Times New Roman"/>
                <a:ea typeface="Times New Roman"/>
              </a:rPr>
              <a:t>, </a:t>
            </a:r>
            <a:r>
              <a:rPr lang="ru-RU" sz="1200" kern="1400" dirty="0" err="1">
                <a:solidFill>
                  <a:srgbClr val="000000"/>
                </a:solidFill>
                <a:latin typeface="Times New Roman"/>
                <a:ea typeface="Times New Roman"/>
              </a:rPr>
              <a:t>күші</a:t>
            </a:r>
            <a:r>
              <a:rPr lang="ru-RU" sz="1200" kern="1400" dirty="0">
                <a:solidFill>
                  <a:srgbClr val="000000"/>
                </a:solidFill>
                <a:latin typeface="Times New Roman"/>
                <a:ea typeface="Times New Roman"/>
              </a:rPr>
              <a:t> 9-14, </a:t>
            </a:r>
            <a:r>
              <a:rPr lang="ru-RU" sz="1200" kern="1400" dirty="0" err="1">
                <a:solidFill>
                  <a:srgbClr val="000000"/>
                </a:solidFill>
                <a:latin typeface="Times New Roman"/>
                <a:ea typeface="Times New Roman"/>
              </a:rPr>
              <a:t>күндіз</a:t>
            </a:r>
            <a:r>
              <a:rPr lang="ru-RU" sz="1200" kern="1400" dirty="0">
                <a:solidFill>
                  <a:srgbClr val="000000"/>
                </a:solidFill>
                <a:latin typeface="Times New Roman"/>
                <a:ea typeface="Times New Roman"/>
              </a:rPr>
              <a:t> </a:t>
            </a:r>
            <a:r>
              <a:rPr lang="ru-RU" sz="1200" kern="1400" dirty="0" err="1">
                <a:solidFill>
                  <a:srgbClr val="000000"/>
                </a:solidFill>
                <a:latin typeface="Times New Roman"/>
                <a:ea typeface="Times New Roman"/>
              </a:rPr>
              <a:t>екпіні</a:t>
            </a:r>
            <a:r>
              <a:rPr lang="ru-RU" sz="1200" kern="1400" dirty="0">
                <a:solidFill>
                  <a:srgbClr val="000000"/>
                </a:solidFill>
                <a:latin typeface="Times New Roman"/>
                <a:ea typeface="Times New Roman"/>
              </a:rPr>
              <a:t> 15-20 м/с. </a:t>
            </a:r>
            <a:r>
              <a:rPr lang="ru-RU" sz="1200" kern="1400" dirty="0" err="1">
                <a:solidFill>
                  <a:srgbClr val="000000"/>
                </a:solidFill>
                <a:latin typeface="Times New Roman"/>
                <a:ea typeface="Times New Roman"/>
              </a:rPr>
              <a:t>Ауа</a:t>
            </a:r>
            <a:r>
              <a:rPr lang="ru-RU" sz="1200" kern="1400" dirty="0">
                <a:solidFill>
                  <a:srgbClr val="000000"/>
                </a:solidFill>
                <a:latin typeface="Times New Roman"/>
                <a:ea typeface="Times New Roman"/>
              </a:rPr>
              <a:t> </a:t>
            </a:r>
            <a:r>
              <a:rPr lang="ru-RU" sz="1200" kern="1400" dirty="0" err="1">
                <a:solidFill>
                  <a:srgbClr val="000000"/>
                </a:solidFill>
                <a:latin typeface="Times New Roman"/>
                <a:ea typeface="Times New Roman"/>
              </a:rPr>
              <a:t>температурасы</a:t>
            </a:r>
            <a:r>
              <a:rPr lang="ru-RU" sz="1200" kern="1400" dirty="0">
                <a:solidFill>
                  <a:srgbClr val="000000"/>
                </a:solidFill>
                <a:latin typeface="Times New Roman"/>
                <a:ea typeface="Times New Roman"/>
              </a:rPr>
              <a:t> </a:t>
            </a:r>
            <a:r>
              <a:rPr lang="ru-RU" sz="1200" kern="1400" dirty="0" err="1">
                <a:solidFill>
                  <a:srgbClr val="000000"/>
                </a:solidFill>
                <a:latin typeface="Times New Roman"/>
                <a:ea typeface="Times New Roman"/>
              </a:rPr>
              <a:t>түнде</a:t>
            </a:r>
            <a:r>
              <a:rPr lang="ru-RU" sz="1200" kern="1400" dirty="0">
                <a:solidFill>
                  <a:srgbClr val="000000"/>
                </a:solidFill>
                <a:latin typeface="Times New Roman"/>
                <a:ea typeface="Times New Roman"/>
              </a:rPr>
              <a:t> 0-2 </a:t>
            </a:r>
            <a:r>
              <a:rPr lang="ru-RU" sz="1200" kern="1400" dirty="0" err="1">
                <a:solidFill>
                  <a:srgbClr val="000000"/>
                </a:solidFill>
                <a:latin typeface="Times New Roman"/>
                <a:ea typeface="Times New Roman"/>
              </a:rPr>
              <a:t>аяз</a:t>
            </a:r>
            <a:r>
              <a:rPr lang="ru-RU" sz="1200" kern="1400" dirty="0">
                <a:solidFill>
                  <a:srgbClr val="000000"/>
                </a:solidFill>
                <a:latin typeface="Times New Roman"/>
                <a:ea typeface="Times New Roman"/>
              </a:rPr>
              <a:t>, </a:t>
            </a:r>
            <a:r>
              <a:rPr lang="ru-RU" sz="1200" kern="1400" dirty="0" err="1">
                <a:solidFill>
                  <a:srgbClr val="000000"/>
                </a:solidFill>
                <a:latin typeface="Times New Roman"/>
                <a:ea typeface="Times New Roman"/>
              </a:rPr>
              <a:t>күндіз</a:t>
            </a:r>
            <a:r>
              <a:rPr lang="ru-RU" sz="1200" kern="1400" dirty="0">
                <a:solidFill>
                  <a:srgbClr val="000000"/>
                </a:solidFill>
                <a:latin typeface="Times New Roman"/>
                <a:ea typeface="Times New Roman"/>
              </a:rPr>
              <a:t> 1-3 </a:t>
            </a:r>
            <a:r>
              <a:rPr lang="ru-RU" sz="1200" kern="1400" dirty="0" err="1">
                <a:solidFill>
                  <a:srgbClr val="000000"/>
                </a:solidFill>
                <a:latin typeface="Times New Roman"/>
                <a:ea typeface="Times New Roman"/>
              </a:rPr>
              <a:t>жылы</a:t>
            </a:r>
            <a:r>
              <a:rPr lang="ru-RU" sz="1200" kern="1400" dirty="0" smtClean="0">
                <a:solidFill>
                  <a:srgbClr val="000000"/>
                </a:solidFill>
                <a:latin typeface="Times New Roman"/>
                <a:ea typeface="Times New Roman"/>
              </a:rPr>
              <a:t>.</a:t>
            </a:r>
          </a:p>
          <a:p>
            <a:pPr algn="ctr" eaLnBrk="1" hangingPunct="1"/>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18 </a:t>
            </a:r>
            <a:r>
              <a:rPr lang="ru-RU" altLang="ru-RU" sz="1200" b="1" dirty="0" err="1">
                <a:latin typeface="Times New Roman" pitchFamily="18" charset="0"/>
                <a:cs typeface="Times New Roman" pitchFamily="18" charset="0"/>
              </a:rPr>
              <a:t>желтоқсан</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19 </a:t>
            </a:r>
            <a:r>
              <a:rPr lang="ru-RU" altLang="ru-RU" sz="1200" b="1" dirty="0" err="1" smtClean="0">
                <a:latin typeface="Times New Roman" pitchFamily="18" charset="0"/>
                <a:cs typeface="Times New Roman" pitchFamily="18" charset="0"/>
              </a:rPr>
              <a:t>желтоқсан</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smtClean="0">
                <a:solidFill>
                  <a:srgbClr val="000000"/>
                </a:solidFill>
                <a:latin typeface="Times New Roman"/>
                <a:ea typeface="Times New Roman"/>
              </a:rPr>
              <a:t>Бұлтты,</a:t>
            </a:r>
            <a:r>
              <a:rPr lang="kk-KZ" sz="1200" kern="1400" dirty="0" smtClean="0">
                <a:latin typeface="Times New Roman"/>
                <a:ea typeface="Times New Roman"/>
              </a:rPr>
              <a:t> </a:t>
            </a:r>
            <a:r>
              <a:rPr lang="kk-KZ" sz="1200" kern="1400" dirty="0">
                <a:latin typeface="Times New Roman"/>
                <a:ea typeface="Times New Roman"/>
              </a:rPr>
              <a:t>жауын-шашын (жаңбыр, </a:t>
            </a:r>
            <a:r>
              <a:rPr lang="kk-KZ" sz="1200" kern="1400" dirty="0" smtClean="0">
                <a:latin typeface="Times New Roman"/>
                <a:ea typeface="Times New Roman"/>
              </a:rPr>
              <a:t>қар), көктайғақ.  </a:t>
            </a:r>
            <a:r>
              <a:rPr lang="kk-KZ" sz="1200" kern="1400" dirty="0" smtClean="0">
                <a:latin typeface="Times New Roman"/>
                <a:ea typeface="Times New Roman"/>
              </a:rPr>
              <a:t>Оңтүстік-батыстан солтүстік-батысқа ауысып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9-14, екпіні 15-18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6-8 </a:t>
            </a:r>
            <a:r>
              <a:rPr lang="kk-KZ" sz="1200" kern="1400" dirty="0" smtClean="0">
                <a:latin typeface="Times New Roman"/>
                <a:ea typeface="Times New Roman"/>
              </a:rPr>
              <a:t>аяз.</a:t>
            </a:r>
            <a:endParaRPr lang="kk-KZ" sz="1200" kern="1400" dirty="0">
              <a:solidFill>
                <a:srgbClr val="000000"/>
              </a:solidFill>
              <a:latin typeface="Times New Roman"/>
              <a:ea typeface="Times New Roman"/>
            </a:endParaRPr>
          </a:p>
        </p:txBody>
      </p:sp>
      <p:sp>
        <p:nvSpPr>
          <p:cNvPr id="20" name="TextBox 13"/>
          <p:cNvSpPr txBox="1"/>
          <p:nvPr/>
        </p:nvSpPr>
        <p:spPr>
          <a:xfrm>
            <a:off x="5027535"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5950" y="2560074"/>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сей</a:t>
            </a:r>
            <a:r>
              <a:rPr lang="kk-KZ" sz="1200" b="1" dirty="0" smtClean="0">
                <a:solidFill>
                  <a:schemeClr val="tx1"/>
                </a:solidFill>
                <a:latin typeface="Times New Roman" panose="02020603050405020304" pitchFamily="18" charset="0"/>
                <a:cs typeface="Times New Roman" panose="02020603050405020304" pitchFamily="18" charset="0"/>
              </a:rPr>
              <a:t>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dirty="0" smtClean="0">
                <a:solidFill>
                  <a:srgbClr val="000000"/>
                </a:solidFill>
                <a:latin typeface="Times New Roman" pitchFamily="18" charset="0"/>
                <a:cs typeface="Times New Roman" pitchFamily="18" charset="0"/>
              </a:rPr>
              <a:t> Д</a:t>
            </a:r>
            <a:r>
              <a:rPr lang="kk-KZ" altLang="ru-RU" sz="1200" b="1" i="1" dirty="0" smtClean="0">
                <a:solidFill>
                  <a:srgbClr val="000000"/>
                </a:solidFill>
                <a:latin typeface="Times New Roman" pitchFamily="18" charset="0"/>
                <a:cs typeface="Times New Roman" pitchFamily="18" charset="0"/>
              </a:rPr>
              <a:t>.</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24570</TotalTime>
  <Words>603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4148</cp:revision>
  <cp:lastPrinted>2023-02-06T06:57:51Z</cp:lastPrinted>
  <dcterms:created xsi:type="dcterms:W3CDTF">2018-03-27T06:03:00Z</dcterms:created>
  <dcterms:modified xsi:type="dcterms:W3CDTF">2024-12-17T07:26:22Z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