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837" autoAdjust="0"/>
  </p:normalViewPr>
  <p:slideViewPr>
    <p:cSldViewPr showGuides="1">
      <p:cViewPr>
        <p:scale>
          <a:sx n="125" d="100"/>
          <a:sy n="125" d="100"/>
        </p:scale>
        <p:origin x="450" y="-2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2008" y="73652"/>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50396" y="8783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91753163"/>
              </p:ext>
            </p:extLst>
          </p:nvPr>
        </p:nvGraphicFramePr>
        <p:xfrm>
          <a:off x="357908" y="6350627"/>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3816" y="124806"/>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66020" y="981562"/>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1319337"/>
              </p:ext>
            </p:extLst>
          </p:nvPr>
        </p:nvGraphicFramePr>
        <p:xfrm>
          <a:off x="307525" y="2636912"/>
          <a:ext cx="4284985" cy="2179320"/>
        </p:xfrm>
        <a:graphic>
          <a:graphicData uri="http://schemas.openxmlformats.org/drawingml/2006/table">
            <a:tbl>
              <a:tblPr/>
              <a:tblGrid>
                <a:gridCol w="4284985">
                  <a:extLst>
                    <a:ext uri="{9D8B030D-6E8A-4147-A177-3AD203B41FA5}">
                      <a16:colId xmlns:a16="http://schemas.microsoft.com/office/drawing/2014/main" xmlns=""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№351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16 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775379" y="73652"/>
            <a:ext cx="4924443" cy="2292935"/>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smtClean="0">
                <a:latin typeface="Times New Roman" panose="02020603050405020304" pitchFamily="18" charset="0"/>
                <a:cs typeface="Times New Roman" panose="02020603050405020304" pitchFamily="18" charset="0"/>
              </a:rPr>
              <a:t>2024 ж. </a:t>
            </a:r>
            <a:r>
              <a:rPr lang="kk-KZ" altLang="ru-RU" sz="1200" b="1" dirty="0" smtClean="0">
                <a:latin typeface="Times New Roman" panose="02020603050405020304" pitchFamily="18" charset="0"/>
                <a:cs typeface="Times New Roman" panose="02020603050405020304" pitchFamily="18" charset="0"/>
              </a:rPr>
              <a:t>17 желтоқсанға </a:t>
            </a:r>
            <a:r>
              <a:rPr lang="kk-KZ" altLang="ru-RU" sz="1200" b="1" dirty="0">
                <a:latin typeface="Times New Roman" panose="02020603050405020304" pitchFamily="18" charset="0"/>
                <a:cs typeface="Times New Roman" panose="02020603050405020304" pitchFamily="18" charset="0"/>
              </a:rPr>
              <a:t>арналған </a:t>
            </a:r>
            <a:r>
              <a:rPr lang="kk-KZ" altLang="ru-RU" sz="1200" b="1" dirty="0" smtClean="0">
                <a:latin typeface="Times New Roman" panose="02020603050405020304" pitchFamily="18" charset="0"/>
                <a:cs typeface="Times New Roman" panose="02020603050405020304" pitchFamily="18" charset="0"/>
              </a:rPr>
              <a:t>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2024 ж. 16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20-дан </a:t>
            </a:r>
            <a:r>
              <a:rPr lang="ru-RU" altLang="ru-RU" sz="1200" b="1" dirty="0" err="1" smtClean="0">
                <a:latin typeface="Times New Roman" panose="02020603050405020304" pitchFamily="18" charset="0"/>
                <a:cs typeface="Times New Roman" panose="02020603050405020304" pitchFamily="18" charset="0"/>
              </a:rPr>
              <a:t>бастап</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17 </a:t>
            </a:r>
            <a:r>
              <a:rPr lang="kk-KZ" sz="1200" b="1" dirty="0" smtClean="0">
                <a:latin typeface="Times New Roman" panose="02020603050405020304" pitchFamily="18" charset="0"/>
                <a:cs typeface="Times New Roman" panose="02020603050405020304" pitchFamily="18" charset="0"/>
              </a:rPr>
              <a:t>желтоқсан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smtClean="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ru-RU" altLang="ru-RU" sz="1200" b="1" dirty="0" smtClean="0">
              <a:latin typeface="Times New Roman" panose="02020603050405020304" pitchFamily="18" charset="0"/>
              <a:cs typeface="Times New Roman" panose="02020603050405020304" pitchFamily="18" charset="0"/>
            </a:endParaRPr>
          </a:p>
          <a:p>
            <a:pPr lvl="0"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12-14,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8-10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p>
          <a:p>
            <a:pPr lvl="0" algn="just"/>
            <a:endParaRPr lang="ru-RU" sz="1200" dirty="0">
              <a:latin typeface="Times New Roman" panose="02020603050405020304" pitchFamily="18" charset="0"/>
              <a:cs typeface="Times New Roman" panose="02020603050405020304" pitchFamily="18" charset="0"/>
            </a:endParaRPr>
          </a:p>
          <a:p>
            <a:pPr algn="ctr"/>
            <a:r>
              <a:rPr lang="kk-KZ" altLang="ru-RU" sz="1150" b="1" dirty="0" smtClean="0">
                <a:latin typeface="Times New Roman" panose="02020603050405020304" pitchFamily="18" charset="0"/>
                <a:cs typeface="Times New Roman" panose="02020603050405020304" pitchFamily="18" charset="0"/>
              </a:rPr>
              <a:t>18 желтоқсанға </a:t>
            </a:r>
            <a:r>
              <a:rPr lang="ru-RU" altLang="ru-RU" sz="1150" b="1" dirty="0">
                <a:latin typeface="Times New Roman" panose="02020603050405020304" pitchFamily="18" charset="0"/>
                <a:cs typeface="Times New Roman" panose="02020603050405020304" pitchFamily="18" charset="0"/>
              </a:rPr>
              <a:t>2024 </a:t>
            </a:r>
            <a:r>
              <a:rPr lang="ru-RU" altLang="ru-RU" sz="1150" b="1" dirty="0" err="1">
                <a:latin typeface="Times New Roman" panose="02020603050405020304" pitchFamily="18" charset="0"/>
                <a:cs typeface="Times New Roman" panose="02020603050405020304" pitchFamily="18" charset="0"/>
              </a:rPr>
              <a:t>жылғы</a:t>
            </a:r>
            <a:r>
              <a:rPr lang="ru-RU" altLang="ru-RU" sz="1150" dirty="0">
                <a:latin typeface="Times New Roman" pitchFamily="18" charset="0"/>
                <a:cs typeface="Times New Roman" pitchFamily="18" charset="0"/>
              </a:rPr>
              <a:t> </a:t>
            </a:r>
          </a:p>
          <a:p>
            <a:pPr algn="ctr"/>
            <a:r>
              <a:rPr lang="ru-RU" sz="1150" b="1" dirty="0">
                <a:latin typeface="Times New Roman" panose="02020603050405020304" pitchFamily="18" charset="0"/>
                <a:cs typeface="Times New Roman" panose="02020603050405020304" pitchFamily="18" charset="0"/>
              </a:rPr>
              <a:t>2024 ж</a:t>
            </a:r>
            <a:r>
              <a:rPr lang="kk-KZ"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17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20-дан </a:t>
            </a:r>
            <a:r>
              <a:rPr lang="ru-RU" sz="1150" b="1" dirty="0" err="1">
                <a:latin typeface="Times New Roman" panose="02020603050405020304" pitchFamily="18" charset="0"/>
                <a:cs typeface="Times New Roman" panose="02020603050405020304" pitchFamily="18" charset="0"/>
              </a:rPr>
              <a:t>бастап</a:t>
            </a:r>
            <a:r>
              <a:rPr lang="ru-RU" sz="1150" b="1" dirty="0">
                <a:latin typeface="Times New Roman" panose="02020603050405020304" pitchFamily="18" charset="0"/>
                <a:cs typeface="Times New Roman" panose="02020603050405020304" pitchFamily="18" charset="0"/>
              </a:rPr>
              <a:t> </a:t>
            </a:r>
            <a:r>
              <a:rPr lang="kk-KZ" sz="1150" b="1" dirty="0" smtClean="0">
                <a:latin typeface="Times New Roman" panose="02020603050405020304" pitchFamily="18" charset="0"/>
                <a:cs typeface="Times New Roman" panose="02020603050405020304" pitchFamily="18" charset="0"/>
              </a:rPr>
              <a:t>18 желтоқсан </a:t>
            </a:r>
            <a:r>
              <a:rPr lang="ru-RU" sz="1150" b="1" dirty="0" err="1">
                <a:latin typeface="Times New Roman" panose="02020603050405020304" pitchFamily="18" charset="0"/>
                <a:cs typeface="Times New Roman" panose="02020603050405020304" pitchFamily="18" charset="0"/>
              </a:rPr>
              <a:t>сағ</a:t>
            </a:r>
            <a:r>
              <a:rPr lang="ru-RU" sz="1150" b="1" dirty="0">
                <a:latin typeface="Times New Roman" panose="02020603050405020304" pitchFamily="18" charset="0"/>
                <a:cs typeface="Times New Roman" panose="02020603050405020304" pitchFamily="18" charset="0"/>
              </a:rPr>
              <a:t>. 08-ге </a:t>
            </a:r>
            <a:r>
              <a:rPr lang="ru-RU" sz="1150" b="1" dirty="0" err="1" smtClean="0">
                <a:latin typeface="Times New Roman" panose="02020603050405020304" pitchFamily="18" charset="0"/>
                <a:cs typeface="Times New Roman" panose="02020603050405020304" pitchFamily="18" charset="0"/>
              </a:rPr>
              <a:t>дейін</a:t>
            </a:r>
            <a:endParaRPr lang="ru-RU" sz="1150" b="1" dirty="0" smtClean="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бұлтты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жауын-шашынсыз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Оңтүстіктен</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оңтүстік-шығыстан</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9-14 м/с. </a:t>
            </a:r>
            <a:r>
              <a:rPr lang="ru-RU" sz="1200" dirty="0" err="1" smtClean="0">
                <a:latin typeface="Times New Roman" panose="02020603050405020304" pitchFamily="18" charset="0"/>
                <a:cs typeface="Times New Roman" panose="02020603050405020304" pitchFamily="18" charset="0"/>
              </a:rPr>
              <a:t>Ауа</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температурасы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аяз</a:t>
            </a:r>
            <a:r>
              <a:rPr lang="ru-RU" sz="1200" dirty="0" smtClean="0">
                <a:latin typeface="Times New Roman" panose="02020603050405020304" pitchFamily="18" charset="0"/>
                <a:cs typeface="Times New Roman" panose="02020603050405020304" pitchFamily="18" charset="0"/>
              </a:rPr>
              <a:t>.</a:t>
            </a:r>
            <a:endParaRPr lang="ru-RU" sz="1200" b="1" dirty="0" smtClean="0">
              <a:latin typeface="Times New Roman" panose="02020603050405020304" pitchFamily="18" charset="0"/>
              <a:cs typeface="Times New Roman" panose="02020603050405020304" pitchFamily="18" charset="0"/>
            </a:endParaRPr>
          </a:p>
          <a:p>
            <a:pPr indent="182563" algn="just"/>
            <a:endParaRPr lang="ru-RU" sz="1200" dirty="0">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2253866614"/>
              </p:ext>
            </p:extLst>
          </p:nvPr>
        </p:nvGraphicFramePr>
        <p:xfrm>
          <a:off x="4782147" y="6375405"/>
          <a:ext cx="4992810" cy="451331"/>
        </p:xfrm>
        <a:graphic>
          <a:graphicData uri="http://schemas.openxmlformats.org/drawingml/2006/table">
            <a:tbl>
              <a:tblPr/>
              <a:tblGrid>
                <a:gridCol w="4992810">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766271" y="3593330"/>
            <a:ext cx="5024562" cy="461665"/>
          </a:xfrm>
          <a:prstGeom prst="rect">
            <a:avLst/>
          </a:prstGeom>
          <a:noFill/>
          <a:ln w="9525">
            <a:noFill/>
          </a:ln>
        </p:spPr>
        <p:txBody>
          <a:bodyPr wrap="square">
            <a:spAutoFit/>
          </a:bodyPr>
          <a:lstStyle/>
          <a:p>
            <a:pPr algn="ctr">
              <a:tabLst>
                <a:tab pos="1524000" algn="l"/>
              </a:tabLst>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16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Балқаш</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66271" y="3261651"/>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691136" y="2430654"/>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rgbClr val="FF0000"/>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FF0000"/>
                </a:solidFill>
                <a:latin typeface="Times New Roman" panose="02020603050405020304" pitchFamily="18" charset="0"/>
              </a:rPr>
              <a:t> </a:t>
            </a:r>
            <a:r>
              <a:rPr lang="kk-KZ" altLang="en-US" sz="1200" b="1" dirty="0" smtClean="0">
                <a:solidFill>
                  <a:schemeClr val="tx1"/>
                </a:solidFill>
                <a:latin typeface="Times New Roman" panose="02020603050405020304" pitchFamily="18" charset="0"/>
              </a:rPr>
              <a:t>төмен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2"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92858948"/>
              </p:ext>
            </p:extLst>
          </p:nvPr>
        </p:nvGraphicFramePr>
        <p:xfrm>
          <a:off x="4887749" y="4178852"/>
          <a:ext cx="4781606" cy="1121979"/>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xmlns="" val="3583770891"/>
                    </a:ext>
                  </a:extLst>
                </a:gridCol>
                <a:gridCol w="1432949">
                  <a:extLst>
                    <a:ext uri="{9D8B030D-6E8A-4147-A177-3AD203B41FA5}">
                      <a16:colId xmlns:a16="http://schemas.microsoft.com/office/drawing/2014/main" xmlns="" val="1276116030"/>
                    </a:ext>
                  </a:extLst>
                </a:gridCol>
                <a:gridCol w="1552599">
                  <a:extLst>
                    <a:ext uri="{9D8B030D-6E8A-4147-A177-3AD203B41FA5}">
                      <a16:colId xmlns:a16="http://schemas.microsoft.com/office/drawing/2014/main" xmlns="" val="2096923049"/>
                    </a:ext>
                  </a:extLst>
                </a:gridCol>
              </a:tblGrid>
              <a:tr h="390353">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Ластаушы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a:solidFill>
                            <a:schemeClr val="tx1"/>
                          </a:solidFill>
                          <a:latin typeface="Times New Roman" panose="02020603050405020304" pitchFamily="18" charset="0"/>
                          <a:cs typeface="Times New Roman" panose="02020603050405020304" pitchFamily="18" charset="0"/>
                        </a:rPr>
                        <a:t>Нақты</a:t>
                      </a:r>
                      <a:r>
                        <a:rPr lang="ru-RU" sz="900" dirty="0">
                          <a:solidFill>
                            <a:schemeClr val="tx1"/>
                          </a:solidFill>
                          <a:latin typeface="Times New Roman" panose="02020603050405020304" pitchFamily="18" charset="0"/>
                          <a:cs typeface="Times New Roman" panose="02020603050405020304" pitchFamily="18" charset="0"/>
                        </a:rPr>
                        <a:t> </a:t>
                      </a:r>
                      <a:r>
                        <a:rPr lang="ru-RU" sz="900" dirty="0" err="1">
                          <a:solidFill>
                            <a:schemeClr val="tx1"/>
                          </a:solidFill>
                          <a:latin typeface="Times New Roman" panose="02020603050405020304" pitchFamily="18" charset="0"/>
                          <a:cs typeface="Times New Roman" panose="02020603050405020304" pitchFamily="18" charset="0"/>
                        </a:rPr>
                        <a:t>шоғырлану</a:t>
                      </a:r>
                      <a:r>
                        <a:rPr lang="ru-RU" sz="9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a:solidFill>
                            <a:schemeClr val="tx1"/>
                          </a:solidFill>
                          <a:latin typeface="Times New Roman" panose="02020603050405020304" pitchFamily="18" charset="0"/>
                          <a:cs typeface="Times New Roman" panose="02020603050405020304" pitchFamily="18" charset="0"/>
                        </a:rPr>
                        <a:t>ШЖШ асу</a:t>
                      </a:r>
                      <a:r>
                        <a:rPr lang="kk-KZ" sz="900" baseline="0" dirty="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155939">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углерода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00131">
                <a:tc>
                  <a:txBody>
                    <a:bodyPr/>
                    <a:lstStyle/>
                    <a:p>
                      <a:pPr algn="l" fontAlgn="b"/>
                      <a:r>
                        <a:rPr lang="ru-RU" sz="1100" b="0" i="0" u="none" strike="noStrike" dirty="0">
                          <a:solidFill>
                            <a:srgbClr val="000000"/>
                          </a:solidFill>
                          <a:effectLst/>
                          <a:latin typeface="Times New Roman" pitchFamily="18" charset="0"/>
                          <a:cs typeface="Times New Roman" pitchFamily="18" charset="0"/>
                        </a:rPr>
                        <a:t>Диоксид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138683">
                <a:tc>
                  <a:txBody>
                    <a:bodyPr/>
                    <a:lstStyle/>
                    <a:p>
                      <a:pPr algn="l" fontAlgn="b"/>
                      <a:r>
                        <a:rPr lang="ru-RU" sz="1100" b="0" i="0" u="none" strike="noStrike" dirty="0">
                          <a:solidFill>
                            <a:srgbClr val="000000"/>
                          </a:solidFill>
                          <a:effectLst/>
                          <a:latin typeface="Times New Roman" pitchFamily="18" charset="0"/>
                          <a:cs typeface="Times New Roman" pitchFamily="18" charset="0"/>
                        </a:rPr>
                        <a:t>Оксид азота</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126279">
                <a:tc>
                  <a:txBody>
                    <a:bodyPr/>
                    <a:lstStyle/>
                    <a:p>
                      <a:pPr algn="l" fontAlgn="b"/>
                      <a:r>
                        <a:rPr lang="ru-RU" sz="1100" b="0" i="0" u="none" strike="noStrike" dirty="0">
                          <a:solidFill>
                            <a:srgbClr val="000000"/>
                          </a:solidFill>
                          <a:effectLst/>
                          <a:latin typeface="Times New Roman" pitchFamily="18" charset="0"/>
                          <a:cs typeface="Times New Roman" pitchFamily="18" charset="0"/>
                        </a:rPr>
                        <a:t>Аммиак</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FF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bl>
          </a:graphicData>
        </a:graphic>
      </p:graphicFrame>
      <p:sp>
        <p:nvSpPr>
          <p:cNvPr id="5" name="Прямоугольник 4"/>
          <p:cNvSpPr/>
          <p:nvPr/>
        </p:nvSpPr>
        <p:spPr>
          <a:xfrm>
            <a:off x="10031333" y="1760151"/>
            <a:ext cx="184731" cy="369332"/>
          </a:xfrm>
          <a:prstGeom prst="rect">
            <a:avLst/>
          </a:prstGeom>
        </p:spPr>
        <p:txBody>
          <a:bodyPr wrap="none">
            <a:spAutoFit/>
          </a:bodyPr>
          <a:lstStyle/>
          <a:p>
            <a:endParaRPr lang="ru-RU" dirty="0"/>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41-30-65</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a:latin typeface="Times New Roman" panose="02020603050405020304" pitchFamily="18" charset="0"/>
                  <a:cs typeface="Times New Roman" panose="02020603050405020304" pitchFamily="18" charset="0"/>
                </a:rPr>
                <a:t> қ., Алиханова 11а.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11888" y="6283486"/>
            <a:ext cx="4521389" cy="306705"/>
          </a:xfrm>
          <a:prstGeom prst="rect">
            <a:avLst/>
          </a:prstGeom>
          <a:solidFill>
            <a:schemeClr val="bg1"/>
          </a:solidFill>
          <a:ln w="9525">
            <a:noFill/>
          </a:ln>
        </p:spPr>
        <p:txBody>
          <a:bodyPr wrap="square">
            <a:spAutoFit/>
          </a:bodyPr>
          <a:lstStyle/>
          <a:p>
            <a:pPr eaLnBrk="0" hangingPunct="0"/>
            <a:r>
              <a:rPr lang="ru-RU" altLang="ru-RU" sz="1400" b="1" i="1" dirty="0" smtClean="0">
                <a:latin typeface="Calibri" panose="020F0502020204030204" pitchFamily="34" charset="0"/>
              </a:rPr>
              <a:t>  </a:t>
            </a:r>
            <a:r>
              <a:rPr lang="kk-KZ" altLang="ru-RU" sz="1200" b="1" i="1" dirty="0" smtClean="0">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latin typeface="Times New Roman" panose="02020603050405020304" pitchFamily="18" charset="0"/>
                <a:cs typeface="Times New Roman" panose="02020603050405020304" pitchFamily="18" charset="0"/>
              </a:rPr>
              <a:t>Жайнакова З.Ж./</a:t>
            </a:r>
            <a:r>
              <a:rPr lang="kk-KZ" altLang="ru-RU" sz="1200" b="1" i="1" dirty="0" smtClean="0">
                <a:solidFill>
                  <a:srgbClr val="000000"/>
                </a:solidFill>
                <a:latin typeface="Times New Roman" panose="02020603050405020304" pitchFamily="18" charset="0"/>
                <a:cs typeface="Times New Roman" panose="02020603050405020304" pitchFamily="18" charset="0"/>
              </a:rPr>
              <a:t>Кириллова 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a16="http://schemas.microsoft.com/office/drawing/2014/main" xmlns="" val="20000"/>
                    </a:ext>
                  </a:extLst>
                </a:gridCol>
                <a:gridCol w="2943195">
                  <a:extLst>
                    <a:ext uri="{9D8B030D-6E8A-4147-A177-3AD203B41FA5}">
                      <a16:colId xmlns:a16="http://schemas.microsoft.com/office/drawing/2014/main" xmlns=""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23353</TotalTime>
  <Words>540</Words>
  <Application>Microsoft Office PowerPoint</Application>
  <PresentationFormat>Лист A4 (210x297 мм)</PresentationFormat>
  <Paragraphs>82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4384</cp:revision>
  <cp:lastPrinted>2021-07-01T07:38:07Z</cp:lastPrinted>
  <dcterms:created xsi:type="dcterms:W3CDTF">2018-03-27T06:03:00Z</dcterms:created>
  <dcterms:modified xsi:type="dcterms:W3CDTF">2024-12-16T08:48:25Z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