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5" d="100"/>
          <a:sy n="95" d="100"/>
        </p:scale>
        <p:origin x="84"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3839965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348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13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14 желтоқсанға</a:t>
            </a:r>
          </a:p>
          <a:p>
            <a:pPr lvl="0" indent="182563" algn="ctr"/>
            <a:r>
              <a:rPr lang="ru-RU" sz="1100" b="1" dirty="0">
                <a:solidFill>
                  <a:srgbClr val="000000"/>
                </a:solidFill>
                <a:latin typeface="Times New Roman" panose="02020603050405020304" pitchFamily="18" charset="0"/>
                <a:cs typeface="Times New Roman" panose="02020603050405020304" pitchFamily="18" charset="0"/>
              </a:rPr>
              <a:t>2024 ж. 13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14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20-ге </a:t>
            </a:r>
            <a:r>
              <a:rPr 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a:t>
            </a:r>
            <a:r>
              <a:rPr lang="kk-KZ" sz="1300" dirty="0">
                <a:solidFill>
                  <a:prstClr val="black"/>
                </a:solidFill>
                <a:latin typeface="Times New Roman" pitchFamily="18" charset="0"/>
                <a:cs typeface="Times New Roman" pitchFamily="18" charset="0"/>
              </a:rPr>
              <a:t>күндіз қар жауады, жаяу бұрқасын, көктайғақ күтіледі.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9-14, </a:t>
            </a:r>
            <a:r>
              <a:rPr lang="ru-RU" sz="1300" dirty="0" err="1">
                <a:solidFill>
                  <a:prstClr val="black"/>
                </a:solidFill>
                <a:latin typeface="Times New Roman" pitchFamily="18" charset="0"/>
                <a:cs typeface="Times New Roman" pitchFamily="18" charset="0"/>
              </a:rPr>
              <a:t>түнде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және</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таңертең</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екпіні</a:t>
            </a:r>
            <a:r>
              <a:rPr lang="kk-KZ" sz="1300" dirty="0">
                <a:solidFill>
                  <a:prstClr val="black"/>
                </a:solidFill>
                <a:latin typeface="Times New Roman" pitchFamily="18" charset="0"/>
                <a:cs typeface="Times New Roman" pitchFamily="18" charset="0"/>
              </a:rPr>
              <a:t> 15-20</a:t>
            </a:r>
            <a:r>
              <a:rPr lang="ru-RU" sz="1300" dirty="0">
                <a:solidFill>
                  <a:prstClr val="black"/>
                </a:solidFill>
                <a:latin typeface="Times New Roman" pitchFamily="18" charset="0"/>
                <a:cs typeface="Times New Roman" pitchFamily="18" charset="0"/>
              </a:rPr>
              <a:t> м/с. </a:t>
            </a:r>
            <a:r>
              <a:rPr lang="kk-KZ" sz="1300" dirty="0">
                <a:effectLst/>
                <a:latin typeface="Times New Roman" panose="02020603050405020304" pitchFamily="18" charset="0"/>
                <a:ea typeface="Calibri" panose="020F0502020204030204" pitchFamily="34" charset="0"/>
              </a:rPr>
              <a:t>Ауа температурасы түнде 5-7, күндіз 1-3 аяз</a:t>
            </a:r>
            <a:r>
              <a:rPr lang="ru-RU" sz="1300" dirty="0">
                <a:solidFill>
                  <a:prstClr val="black"/>
                </a:solidFill>
                <a:latin typeface="Times New Roman" pitchFamily="18" charset="0"/>
                <a:cs typeface="Times New Roman" pitchFamily="18" charset="0"/>
              </a:rPr>
              <a:t>.</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15 желтоқсанға</a:t>
            </a:r>
          </a:p>
          <a:p>
            <a:pPr indent="182563" algn="ctr"/>
            <a:r>
              <a:rPr lang="ru-RU" sz="1100" b="1" dirty="0">
                <a:solidFill>
                  <a:srgbClr val="000000"/>
                </a:solidFill>
                <a:latin typeface="Times New Roman" panose="02020603050405020304" pitchFamily="18" charset="0"/>
                <a:cs typeface="Times New Roman" panose="02020603050405020304" pitchFamily="18" charset="0"/>
              </a:rPr>
              <a:t>2024 ж. 14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20-нен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15 желто</a:t>
            </a:r>
            <a:r>
              <a:rPr lang="kk-KZ" sz="1100" b="1" dirty="0">
                <a:solidFill>
                  <a:srgbClr val="000000"/>
                </a:solidFill>
                <a:latin typeface="Times New Roman" panose="02020603050405020304" pitchFamily="18" charset="0"/>
                <a:cs typeface="Times New Roman" panose="02020603050405020304" pitchFamily="18" charset="0"/>
              </a:rPr>
              <a:t>қсанның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қар жауады, жаяу бұрқасын күтіледі. </a:t>
            </a:r>
            <a:r>
              <a:rPr lang="ru-RU" sz="1300" dirty="0">
                <a:solidFill>
                  <a:prstClr val="black"/>
                </a:solidFill>
                <a:latin typeface="Times New Roman" pitchFamily="18" charset="0"/>
                <a:cs typeface="Times New Roman" pitchFamily="18" charset="0"/>
              </a:rPr>
              <a:t>Жел </a:t>
            </a:r>
            <a:r>
              <a:rPr lang="ru-RU" sz="1300" dirty="0" err="1">
                <a:solidFill>
                  <a:prstClr val="black"/>
                </a:solidFill>
                <a:latin typeface="Times New Roman" pitchFamily="18" charset="0"/>
                <a:cs typeface="Times New Roman" pitchFamily="18" charset="0"/>
              </a:rPr>
              <a:t>күші</a:t>
            </a:r>
            <a:r>
              <a:rPr lang="ru-RU" sz="1300" dirty="0">
                <a:solidFill>
                  <a:prstClr val="black"/>
                </a:solidFill>
                <a:latin typeface="Times New Roman" pitchFamily="18" charset="0"/>
                <a:cs typeface="Times New Roman" pitchFamily="18" charset="0"/>
              </a:rPr>
              <a:t> 7-12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5-7 </a:t>
            </a:r>
            <a:r>
              <a:rPr lang="ru-RU" sz="1300" dirty="0" err="1">
                <a:solidFill>
                  <a:prstClr val="black"/>
                </a:solidFill>
                <a:latin typeface="Times New Roman" pitchFamily="18" charset="0"/>
                <a:cs typeface="Times New Roman" pitchFamily="18" charset="0"/>
              </a:rPr>
              <a:t>аяз</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2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altLang="en-US" sz="1200" i="1" dirty="0">
                <a:solidFill>
                  <a:schemeClr val="tx1"/>
                </a:solidFill>
                <a:latin typeface="Times New Roman" pitchFamily="18" charset="0"/>
                <a:cs typeface="Times New Roman" pitchFamily="18" charset="0"/>
                <a:sym typeface="+mn-ea"/>
              </a:rPr>
              <a:t>Жалпы қала бойынша ауаның ластану деңгейі төмен болады деп күтілуде.</a:t>
            </a: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13 </a:t>
            </a:r>
            <a:r>
              <a:rPr lang="ru-RU" altLang="ru-RU" sz="1200" b="1" dirty="0" err="1">
                <a:latin typeface="Times New Roman" panose="02020603050405020304" pitchFamily="18" charset="0"/>
                <a:cs typeface="Times New Roman" panose="02020603050405020304" pitchFamily="18" charset="0"/>
              </a:rPr>
              <a:t>желтоқсанда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14497132"/>
              </p:ext>
            </p:extLst>
          </p:nvPr>
        </p:nvGraphicFramePr>
        <p:xfrm>
          <a:off x="4983528" y="4414660"/>
          <a:ext cx="4667576" cy="1889724"/>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8249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0.073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0.056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0.446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223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29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17556</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3353</cp:revision>
  <cp:lastPrinted>2021-07-01T07:38:07Z</cp:lastPrinted>
  <dcterms:created xsi:type="dcterms:W3CDTF">2018-03-27T06:03:00Z</dcterms:created>
  <dcterms:modified xsi:type="dcterms:W3CDTF">2024-12-13T06:32:49Z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