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82" d="100"/>
          <a:sy n="82" d="100"/>
        </p:scale>
        <p:origin x="84" y="750"/>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562170134"/>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345</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4980776" y="3428207"/>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09 </a:t>
            </a:r>
            <a:r>
              <a:rPr lang="ru-RU" altLang="ru-RU" sz="1200" b="1" dirty="0" err="1" smtClean="0">
                <a:latin typeface="Times New Roman" panose="02020603050405020304" pitchFamily="18" charset="0"/>
                <a:cs typeface="Times New Roman" panose="02020603050405020304" pitchFamily="18" charset="0"/>
              </a:rPr>
              <a:t>желтоқсан</a:t>
            </a:r>
            <a:r>
              <a:rPr lang="kk-KZ" altLang="ru-RU" sz="1200" b="1" dirty="0" smtClean="0">
                <a:latin typeface="Times New Roman" panose="02020603050405020304" pitchFamily="18" charset="0"/>
                <a:cs typeface="Times New Roman" panose="02020603050405020304" pitchFamily="18" charset="0"/>
              </a:rPr>
              <a:t>ға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776" y="110192"/>
            <a:ext cx="4808536" cy="2215991"/>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ru-RU" altLang="ru-RU" sz="1200" b="1" dirty="0" smtClean="0">
                <a:latin typeface="Times New Roman" panose="02020603050405020304" pitchFamily="18" charset="0"/>
                <a:cs typeface="Times New Roman" panose="02020603050405020304" pitchFamily="18" charset="0"/>
              </a:rPr>
              <a:t>10 </a:t>
            </a:r>
            <a:r>
              <a:rPr lang="ru-RU" altLang="ru-RU" sz="1200" b="1" dirty="0" err="1">
                <a:latin typeface="Times New Roman" panose="02020603050405020304" pitchFamily="18" charset="0"/>
                <a:cs typeface="Times New Roman" panose="02020603050405020304" pitchFamily="18" charset="0"/>
              </a:rPr>
              <a:t>желтоқсан</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11 </a:t>
            </a:r>
            <a:r>
              <a:rPr lang="ru-RU" alt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smtClean="0">
                <a:latin typeface="Times New Roman" panose="02020603050405020304" pitchFamily="18" charset="0"/>
                <a:cs typeface="Times New Roman" panose="02020603050405020304" pitchFamily="18" charset="0"/>
              </a:rPr>
              <a:t>дейін</a:t>
            </a:r>
            <a:endParaRPr lang="kk-KZ"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solidFill>
                  <a:prstClr val="black"/>
                </a:solidFill>
                <a:latin typeface="Times New Roman" panose="02020603050405020304" pitchFamily="18" charset="0"/>
                <a:cs typeface="Times New Roman" panose="02020603050405020304" pitchFamily="18" charset="0"/>
              </a:rPr>
              <a:t>Аздаған</a:t>
            </a:r>
            <a:r>
              <a:rPr lang="kk-KZ" sz="1200" b="1" dirty="0" smtClean="0">
                <a:solidFill>
                  <a:prstClr val="black"/>
                </a:solidFill>
                <a:latin typeface="Times New Roman" panose="02020603050405020304" pitchFamily="18" charset="0"/>
                <a:cs typeface="Times New Roman" panose="02020603050405020304" pitchFamily="18" charset="0"/>
              </a:rPr>
              <a:t> </a:t>
            </a:r>
            <a:r>
              <a:rPr lang="kk-KZ" sz="1200" dirty="0" smtClean="0">
                <a:solidFill>
                  <a:prstClr val="black"/>
                </a:solidFill>
                <a:latin typeface="Times New Roman" pitchFamily="18" charset="0"/>
                <a:cs typeface="Times New Roman" pitchFamily="18" charset="0"/>
              </a:rPr>
              <a:t>бұлтты</a:t>
            </a:r>
            <a:r>
              <a:rPr lang="kk-KZ" sz="1200" dirty="0">
                <a:solidFill>
                  <a:prstClr val="black"/>
                </a:solidFill>
                <a:latin typeface="Times New Roman" pitchFamily="18" charset="0"/>
                <a:cs typeface="Times New Roman" pitchFamily="18" charset="0"/>
              </a:rPr>
              <a:t>, жауын-шашынсыз</a:t>
            </a:r>
            <a:r>
              <a:rPr lang="kk-KZ" sz="1200" dirty="0" smtClean="0">
                <a:solidFill>
                  <a:prstClr val="black"/>
                </a:solidFill>
                <a:latin typeface="Times New Roman" pitchFamily="18" charset="0"/>
                <a:cs typeface="Times New Roman" pitchFamily="18" charset="0"/>
              </a:rPr>
              <a:t>. Жел шығыстан, оңтүстік-шығыстан соғады</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түнде</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күші</a:t>
            </a:r>
            <a:r>
              <a:rPr lang="ru-RU" sz="1200" dirty="0" smtClean="0">
                <a:solidFill>
                  <a:prstClr val="black"/>
                </a:solidFill>
                <a:latin typeface="Times New Roman" pitchFamily="18" charset="0"/>
                <a:cs typeface="Times New Roman" pitchFamily="18" charset="0"/>
              </a:rPr>
              <a:t> 1-6, </a:t>
            </a:r>
            <a:r>
              <a:rPr lang="ru-RU" sz="1200" dirty="0" err="1" smtClean="0">
                <a:solidFill>
                  <a:prstClr val="black"/>
                </a:solidFill>
                <a:latin typeface="Times New Roman" pitchFamily="18" charset="0"/>
                <a:cs typeface="Times New Roman" pitchFamily="18" charset="0"/>
              </a:rPr>
              <a:t>күндіз</a:t>
            </a:r>
            <a:r>
              <a:rPr lang="ru-RU" sz="1200" dirty="0" smtClean="0">
                <a:solidFill>
                  <a:prstClr val="black"/>
                </a:solidFill>
                <a:latin typeface="Times New Roman" pitchFamily="18" charset="0"/>
                <a:cs typeface="Times New Roman" pitchFamily="18" charset="0"/>
              </a:rPr>
              <a:t> 9-14 </a:t>
            </a:r>
            <a:r>
              <a:rPr lang="ru-RU" sz="1200" dirty="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25-27°, күндіз 10-12° аяз.</a:t>
            </a:r>
          </a:p>
          <a:p>
            <a:pPr algn="just">
              <a:spcBef>
                <a:spcPts val="0"/>
              </a:spcBef>
              <a:defRPr/>
            </a:pPr>
            <a:endParaRPr lang="ru-RU" altLang="ru-RU" sz="7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12 желто</a:t>
            </a:r>
            <a:r>
              <a:rPr lang="kk-KZ" altLang="ru-RU" sz="1200" b="1" dirty="0" smtClean="0">
                <a:latin typeface="Times New Roman" panose="02020603050405020304" pitchFamily="18" charset="0"/>
                <a:cs typeface="Times New Roman" panose="02020603050405020304" pitchFamily="18" charset="0"/>
              </a:rPr>
              <a:t>қсан</a:t>
            </a:r>
            <a:r>
              <a:rPr lang="ru-RU" altLang="ru-RU" sz="1200" b="1" dirty="0" err="1" smtClean="0">
                <a:latin typeface="Times New Roman" panose="02020603050405020304" pitchFamily="18" charset="0"/>
                <a:cs typeface="Times New Roman" panose="02020603050405020304" pitchFamily="18" charset="0"/>
              </a:rPr>
              <a:t>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11 желтоқсан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12 </a:t>
            </a:r>
            <a:r>
              <a:rPr lang="ru-RU" sz="1200" b="1" dirty="0" err="1" smtClean="0">
                <a:latin typeface="Times New Roman" panose="02020603050405020304" pitchFamily="18" charset="0"/>
                <a:cs typeface="Times New Roman" panose="02020603050405020304" pitchFamily="18" charset="0"/>
              </a:rPr>
              <a:t>желтоқсан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indent="185738" algn="just"/>
            <a:r>
              <a:rPr lang="kk-KZ" sz="1200" dirty="0">
                <a:solidFill>
                  <a:prstClr val="black"/>
                </a:solidFill>
                <a:latin typeface="Times New Roman" pitchFamily="18" charset="0"/>
                <a:cs typeface="Times New Roman" pitchFamily="18" charset="0"/>
              </a:rPr>
              <a:t>Көшпелі бұлтты, </a:t>
            </a:r>
            <a:r>
              <a:rPr lang="kk-KZ" sz="1200" dirty="0" smtClean="0">
                <a:solidFill>
                  <a:prstClr val="black"/>
                </a:solidFill>
                <a:latin typeface="Times New Roman" pitchFamily="18" charset="0"/>
                <a:cs typeface="Times New Roman" pitchFamily="18" charset="0"/>
              </a:rPr>
              <a:t>жауын-шашынсыз. </a:t>
            </a:r>
            <a:r>
              <a:rPr lang="ru-RU" sz="1200" dirty="0" err="1" smtClean="0">
                <a:solidFill>
                  <a:prstClr val="black"/>
                </a:solidFill>
                <a:latin typeface="Times New Roman" pitchFamily="18" charset="0"/>
                <a:cs typeface="Times New Roman" pitchFamily="18" charset="0"/>
              </a:rPr>
              <a:t>Жел</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оң</a:t>
            </a:r>
            <a:r>
              <a:rPr lang="ru-RU" sz="1200" dirty="0" err="1" smtClean="0">
                <a:solidFill>
                  <a:prstClr val="black"/>
                </a:solidFill>
                <a:latin typeface="Times New Roman" pitchFamily="18" charset="0"/>
                <a:cs typeface="Times New Roman" pitchFamily="18" charset="0"/>
              </a:rPr>
              <a:t>түстік</a:t>
            </a:r>
            <a:r>
              <a:rPr lang="ru-RU" sz="1200" dirty="0" smtClean="0">
                <a:solidFill>
                  <a:prstClr val="black"/>
                </a:solidFill>
                <a:latin typeface="Times New Roman" pitchFamily="18" charset="0"/>
                <a:cs typeface="Times New Roman" pitchFamily="18" charset="0"/>
              </a:rPr>
              <a:t>-</a:t>
            </a:r>
            <a:r>
              <a:rPr lang="kk-KZ" sz="1200" dirty="0" smtClean="0">
                <a:solidFill>
                  <a:prstClr val="black"/>
                </a:solidFill>
                <a:latin typeface="Times New Roman" pitchFamily="18" charset="0"/>
                <a:cs typeface="Times New Roman" pitchFamily="18" charset="0"/>
              </a:rPr>
              <a:t>шығ</a:t>
            </a:r>
            <a:r>
              <a:rPr lang="" sz="1200" dirty="0" smtClean="0">
                <a:solidFill>
                  <a:prstClr val="black"/>
                </a:solidFill>
                <a:latin typeface="Times New Roman" pitchFamily="18" charset="0"/>
                <a:cs typeface="Times New Roman" pitchFamily="18" charset="0"/>
              </a:rPr>
              <a:t>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күші</a:t>
            </a:r>
            <a:r>
              <a:rPr lang="ru-RU" sz="1200" dirty="0">
                <a:solidFill>
                  <a:prstClr val="black"/>
                </a:solidFill>
                <a:latin typeface="Times New Roman" pitchFamily="18" charset="0"/>
                <a:cs typeface="Times New Roman" pitchFamily="18" charset="0"/>
              </a:rPr>
              <a:t> </a:t>
            </a:r>
            <a:r>
              <a:rPr lang="ru-RU" sz="1200" dirty="0" smtClean="0">
                <a:solidFill>
                  <a:prstClr val="black"/>
                </a:solidFill>
                <a:latin typeface="Times New Roman" pitchFamily="18" charset="0"/>
                <a:cs typeface="Times New Roman" pitchFamily="18" charset="0"/>
              </a:rPr>
              <a:t>7-12 м/с.</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Ауа </a:t>
            </a:r>
            <a:r>
              <a:rPr lang="kk-KZ" sz="1200" dirty="0" smtClean="0">
                <a:solidFill>
                  <a:prstClr val="black"/>
                </a:solidFill>
                <a:latin typeface="Times New Roman" pitchFamily="18" charset="0"/>
                <a:cs typeface="Times New Roman" pitchFamily="18" charset="0"/>
              </a:rPr>
              <a:t>температурасы 10-12° аяз болады</a:t>
            </a:r>
            <a:r>
              <a:rPr lang="kk-KZ" sz="1200" dirty="0">
                <a:solidFill>
                  <a:prstClr val="black"/>
                </a:solidFill>
                <a:latin typeface="Times New Roman" pitchFamily="18" charset="0"/>
                <a:cs typeface="Times New Roman" pitchFamily="18" charset="0"/>
              </a:rPr>
              <a:t>.</a:t>
            </a:r>
            <a:endParaRPr lang="kk-KZ" sz="1200" b="1" dirty="0">
              <a:solidFill>
                <a:srgbClr val="000000"/>
              </a:solidFill>
              <a:latin typeface="Times New Roman" panose="02020603050405020304" pitchFamily="18" charset="0"/>
              <a:cs typeface="Times New Roman" panose="02020603050405020304" pitchFamily="18" charset="0"/>
              <a:sym typeface="+mn-ea"/>
            </a:endParaRPr>
          </a:p>
          <a:p>
            <a:pPr indent="185738" algn="just"/>
            <a:endParaRPr lang="kk-KZ" sz="1100" b="1" dirty="0">
              <a:solidFill>
                <a:srgbClr val="000000"/>
              </a:solidFill>
              <a:latin typeface="Times New Roman" panose="02020603050405020304" pitchFamily="18" charset="0"/>
              <a:cs typeface="Times New Roman" panose="02020603050405020304" pitchFamily="18" charset="0"/>
              <a:sym typeface="+mn-ea"/>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4113970537"/>
              </p:ext>
            </p:extLst>
          </p:nvPr>
        </p:nvGraphicFramePr>
        <p:xfrm>
          <a:off x="5025122" y="3902944"/>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val="3583770891"/>
                    </a:ext>
                  </a:extLst>
                </a:gridCol>
                <a:gridCol w="1440160">
                  <a:extLst>
                    <a:ext uri="{9D8B030D-6E8A-4147-A177-3AD203B41FA5}">
                      <a16:colId xmlns:a16="http://schemas.microsoft.com/office/drawing/2014/main" val="1276116030"/>
                    </a:ext>
                  </a:extLst>
                </a:gridCol>
                <a:gridCol w="1445808">
                  <a:extLst>
                    <a:ext uri="{9D8B030D-6E8A-4147-A177-3AD203B41FA5}">
                      <a16:colId xmlns:a16="http://schemas.microsoft.com/office/drawing/2014/main"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213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0,426</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2497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0,499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229716">
                <a:tc>
                  <a:txBody>
                    <a:bodyPr/>
                    <a:lstStyle/>
                    <a:p>
                      <a:r>
                        <a:rPr lang="kk-KZ" sz="90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77</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0,385</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97</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0,242</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71097977"/>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Сероводород</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1,138</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233118408"/>
                  </a:ext>
                </a:extLst>
              </a:tr>
            </a:tbl>
          </a:graphicData>
        </a:graphic>
      </p:graphicFrame>
      <p:sp>
        <p:nvSpPr>
          <p:cNvPr id="22" name="TextBox 13"/>
          <p:cNvSpPr txBox="1"/>
          <p:nvPr/>
        </p:nvSpPr>
        <p:spPr>
          <a:xfrm>
            <a:off x="5025122" y="2152367"/>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11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lvl="0" indent="185738" algn="just"/>
            <a:r>
              <a:rPr lang="ru-RU" sz="1200" dirty="0" err="1">
                <a:solidFill>
                  <a:prstClr val="black"/>
                </a:solidFill>
                <a:latin typeface="Times New Roman" panose="02020603050405020304" pitchFamily="18" charset="0"/>
                <a:cs typeface="Times New Roman" panose="02020603050405020304" pitchFamily="18" charset="0"/>
              </a:rPr>
              <a:t>Жалпы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бойынша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ауаның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ластану</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деңгейі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түнде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a:solidFill>
                  <a:prstClr val="black"/>
                </a:solidFill>
                <a:latin typeface="Times New Roman" panose="02020603050405020304" pitchFamily="18" charset="0"/>
                <a:cs typeface="Times New Roman" panose="02020603050405020304" pitchFamily="18" charset="0"/>
              </a:rPr>
              <a:t>11 </a:t>
            </a:r>
            <a:r>
              <a:rPr lang="ru-RU" sz="1200" dirty="0" err="1">
                <a:solidFill>
                  <a:prstClr val="black"/>
                </a:solidFill>
                <a:latin typeface="Times New Roman" panose="02020603050405020304" pitchFamily="18" charset="0"/>
                <a:cs typeface="Times New Roman" panose="02020603050405020304" pitchFamily="18" charset="0"/>
              </a:rPr>
              <a:t>желтоқсан</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жоғары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болады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деп</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күтіледі</a:t>
            </a:r>
            <a:r>
              <a:rPr lang="ru-RU" sz="1200" dirty="0">
                <a:solidFill>
                  <a:prstClr val="black"/>
                </a:solidFill>
                <a:latin typeface="Times New Roman" panose="02020603050405020304" pitchFamily="18" charset="0"/>
                <a:cs typeface="Times New Roman" panose="02020603050405020304" pitchFamily="18" charset="0"/>
              </a:rPr>
              <a:t>.</a:t>
            </a:r>
          </a:p>
        </p:txBody>
      </p:sp>
      <p:sp>
        <p:nvSpPr>
          <p:cNvPr id="23" name="TextBox 13"/>
          <p:cNvSpPr txBox="1"/>
          <p:nvPr/>
        </p:nvSpPr>
        <p:spPr>
          <a:xfrm>
            <a:off x="5000956" y="3039312"/>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a:solidFill>
                  <a:prstClr val="black"/>
                </a:solidFill>
                <a:latin typeface="Times New Roman" panose="02020603050405020304" pitchFamily="18" charset="0"/>
                <a:cs typeface="Times New Roman" panose="02020603050405020304" pitchFamily="18" charset="0"/>
              </a:rPr>
              <a:t>2 дәрежелі ҚМЖ ескертуі жарияланады.</a:t>
            </a:r>
            <a:endParaRPr lang="ru-RU" sz="1200" dirty="0">
              <a:solidFill>
                <a:prstClr val="black"/>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28589" y="4149080"/>
            <a:ext cx="4764712" cy="3600986"/>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10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-Широкая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44</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бекет-Н.Назарбаев</a:t>
            </a:r>
            <a:r>
              <a:rPr lang="ru-RU" altLang="ru-RU" sz="1200" dirty="0">
                <a:solidFill>
                  <a:srgbClr val="000000"/>
                </a:solidFill>
                <a:latin typeface="Times New Roman" panose="02020603050405020304" pitchFamily="18" charset="0"/>
                <a:cs typeface="Times New Roman" panose="02020603050405020304" pitchFamily="18" charset="0"/>
              </a:rPr>
              <a:t> да</a:t>
            </a:r>
            <a:r>
              <a:rPr lang="kk-KZ" altLang="ru-RU" sz="1200" dirty="0">
                <a:solidFill>
                  <a:srgbClr val="000000"/>
                </a:solidFill>
                <a:latin typeface="Times New Roman" panose="02020603050405020304" pitchFamily="18" charset="0"/>
                <a:cs typeface="Times New Roman" panose="02020603050405020304" pitchFamily="18" charset="0"/>
              </a:rPr>
              <a:t>ңғылы, 83/2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a:solidFill>
                  <a:srgbClr val="000000"/>
                </a:solidFill>
                <a:latin typeface="Times New Roman" panose="02020603050405020304" pitchFamily="18" charset="0"/>
                <a:cs typeface="Times New Roman" panose="02020603050405020304" pitchFamily="18" charset="0"/>
              </a:rPr>
              <a:t>№ 11 </a:t>
            </a:r>
            <a:r>
              <a:rPr lang="ru-RU" altLang="ru-RU" sz="1200" dirty="0" err="1">
                <a:solidFill>
                  <a:srgbClr val="000000"/>
                </a:solidFill>
                <a:latin typeface="Times New Roman" panose="02020603050405020304" pitchFamily="18" charset="0"/>
                <a:cs typeface="Times New Roman" panose="02020603050405020304" pitchFamily="18" charset="0"/>
              </a:rPr>
              <a:t>бекет-Утепов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37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a:t>
            </a:r>
            <a:r>
              <a:rPr lang="ru-RU" altLang="ru-RU" sz="1200" dirty="0" smtClean="0">
                <a:solidFill>
                  <a:srgbClr val="000000"/>
                </a:solidFill>
                <a:latin typeface="Times New Roman" panose="02020603050405020304" pitchFamily="18" charset="0"/>
                <a:cs typeface="Times New Roman" panose="02020603050405020304" pitchFamily="18" charset="0"/>
              </a:rPr>
              <a:t>-қ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даңғылы,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val="20000"/>
                      </a:ext>
                    </a:extLst>
                  </a:gridCol>
                  <a:gridCol w="1879359">
                    <a:extLst>
                      <a:ext uri="{9D8B030D-6E8A-4147-A177-3AD203B41FA5}">
                        <a16:colId xmlns:a16="http://schemas.microsoft.com/office/drawing/2014/main"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 altLang="ru-RU" sz="1200" b="1" i="1" dirty="0">
                <a:solidFill>
                  <a:srgbClr val="000000"/>
                </a:solidFill>
                <a:latin typeface="Times New Roman" panose="02020603050405020304" pitchFamily="18" charset="0"/>
                <a:cs typeface="Times New Roman" panose="02020603050405020304" pitchFamily="18" charset="0"/>
              </a:rPr>
              <a:t>Бухтоярова Л.А.</a:t>
            </a:r>
            <a:r>
              <a:rPr lang="kk-KZ"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 Эрнст Л.В. </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val="20000"/>
                    </a:ext>
                  </a:extLst>
                </a:gridCol>
                <a:gridCol w="2925677">
                  <a:extLst>
                    <a:ext uri="{9D8B030D-6E8A-4147-A177-3AD203B41FA5}">
                      <a16:colId xmlns:a16="http://schemas.microsoft.com/office/drawing/2014/main"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val="20000"/>
                    </a:ext>
                  </a:extLst>
                </a:gridCol>
                <a:gridCol w="3758124">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23552</TotalTime>
  <Words>642</Words>
  <Application>Microsoft Office PowerPoint</Application>
  <PresentationFormat>Лист A4 (210x297 мм)</PresentationFormat>
  <Paragraphs>111</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Воздух-5</cp:lastModifiedBy>
  <cp:revision>4389</cp:revision>
  <cp:lastPrinted>2021-07-01T03:56:27Z</cp:lastPrinted>
  <dcterms:created xsi:type="dcterms:W3CDTF">2018-03-27T06:03:00Z</dcterms:created>
  <dcterms:modified xsi:type="dcterms:W3CDTF">2024-12-10T09:26:00Z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