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96" d="100"/>
          <a:sy n="96" d="100"/>
        </p:scale>
        <p:origin x="1650" y="37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44220" y="2271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3923830832"/>
              </p:ext>
            </p:extLst>
          </p:nvPr>
        </p:nvGraphicFramePr>
        <p:xfrm>
          <a:off x="307975" y="2492896"/>
          <a:ext cx="4465638" cy="2232248"/>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№345</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04697" y="34748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6817" y="135692"/>
            <a:ext cx="4794914" cy="2015936"/>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желтоқсанға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a:solidFill>
                  <a:prstClr val="black"/>
                </a:solidFill>
                <a:latin typeface="Times New Roman" pitchFamily="18" charset="0"/>
                <a:cs typeface="Times New Roman" pitchFamily="18" charset="0"/>
              </a:rPr>
              <a:t>Көшпелі бұлтты, жауын-шашынсыз. </a:t>
            </a:r>
            <a:r>
              <a:rPr lang="kk-KZ" sz="1200" dirty="0" smtClean="0">
                <a:solidFill>
                  <a:prstClr val="black"/>
                </a:solidFill>
                <a:latin typeface="Times New Roman" pitchFamily="18" charset="0"/>
                <a:cs typeface="Times New Roman" pitchFamily="18" charset="0"/>
              </a:rPr>
              <a:t>Ж</a:t>
            </a:r>
            <a:r>
              <a:rPr lang=""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шығыстан, оңтүстік-шығыстан соғады, түнде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1-6,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5-10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түнде </a:t>
            </a:r>
            <a:r>
              <a:rPr lang="kk-KZ" sz="1200" dirty="0" smtClean="0">
                <a:solidFill>
                  <a:prstClr val="black"/>
                </a:solidFill>
                <a:latin typeface="Times New Roman" pitchFamily="18" charset="0"/>
                <a:cs typeface="Times New Roman" pitchFamily="18" charset="0"/>
              </a:rPr>
              <a:t>25-27°, күндіз 13-15° </a:t>
            </a:r>
            <a:r>
              <a:rPr lang="kk-KZ" sz="1200" dirty="0">
                <a:solidFill>
                  <a:prstClr val="black"/>
                </a:solidFill>
                <a:latin typeface="Times New Roman" pitchFamily="18" charset="0"/>
                <a:cs typeface="Times New Roman" pitchFamily="18" charset="0"/>
              </a:rPr>
              <a:t>аяз.</a:t>
            </a:r>
          </a:p>
          <a:p>
            <a:pPr lvl="0" indent="185738" algn="just"/>
            <a:endParaRPr lang="kk-KZ" sz="400" dirty="0">
              <a:solidFill>
                <a:prstClr val="black"/>
              </a:solidFill>
              <a:latin typeface="Times New Roman" pitchFamily="18" charset="0"/>
              <a:cs typeface="Times New Roman" pitchFamily="18" charset="0"/>
            </a:endParaRPr>
          </a:p>
          <a:p>
            <a:pPr lvl="0" indent="185738" algn="just"/>
            <a:endParaRPr lang="kk-KZ" sz="100" b="1" dirty="0">
              <a:solidFill>
                <a:srgbClr val="000000"/>
              </a:solidFill>
              <a:latin typeface="Times New Roman" panose="02020603050405020304" pitchFamily="18" charset="0"/>
              <a:cs typeface="Times New Roman" panose="02020603050405020304" pitchFamily="18" charset="0"/>
              <a:sym typeface="+mn-ea"/>
            </a:endParaRPr>
          </a:p>
          <a:p>
            <a:pPr lvl="0" indent="185738"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a:t>
            </a:r>
            <a:r>
              <a:rPr lang="ru-RU" altLang="ru-RU" sz="1200" b="1" dirty="0">
                <a:latin typeface="Times New Roman" panose="02020603050405020304" pitchFamily="18" charset="0"/>
                <a:cs typeface="Times New Roman" panose="02020603050405020304" pitchFamily="18" charset="0"/>
              </a:rPr>
              <a:t>желто</a:t>
            </a:r>
            <a:r>
              <a:rPr lang="kk-KZ" altLang="ru-RU" sz="1200" b="1" dirty="0">
                <a:latin typeface="Times New Roman" panose="02020603050405020304" pitchFamily="18" charset="0"/>
                <a:cs typeface="Times New Roman" panose="02020603050405020304" pitchFamily="18" charset="0"/>
              </a:rPr>
              <a:t>қсан</a:t>
            </a:r>
            <a:r>
              <a:rPr lang="ru-RU" altLang="ru-RU" sz="1200" b="1" dirty="0" err="1">
                <a:latin typeface="Times New Roman" panose="02020603050405020304" pitchFamily="18" charset="0"/>
                <a:cs typeface="Times New Roman" panose="02020603050405020304" pitchFamily="18" charset="0"/>
              </a:rPr>
              <a:t>ға</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11 </a:t>
            </a:r>
            <a:r>
              <a:rPr lang="kk-KZ" altLang="ru-RU" sz="1200" b="1" dirty="0">
                <a:latin typeface="Times New Roman" panose="02020603050405020304" pitchFamily="18" charset="0"/>
                <a:cs typeface="Times New Roman" panose="02020603050405020304" pitchFamily="18" charset="0"/>
              </a:rPr>
              <a:t>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12 </a:t>
            </a:r>
            <a:r>
              <a:rPr lang="ru-RU" sz="1200" b="1" dirty="0" err="1">
                <a:latin typeface="Times New Roman" panose="02020603050405020304" pitchFamily="18" charset="0"/>
                <a:cs typeface="Times New Roman" panose="02020603050405020304" pitchFamily="18" charset="0"/>
              </a:rPr>
              <a:t>желтоқсан</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оңтүстік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a:t>
            </a:r>
            <a:r>
              <a:rPr lang="" sz="1200" dirty="0" smtClean="0">
                <a:solidFill>
                  <a:prstClr val="black"/>
                </a:solidFill>
                <a:latin typeface="Times New Roman" pitchFamily="18" charset="0"/>
                <a:cs typeface="Times New Roman" pitchFamily="18" charset="0"/>
              </a:rPr>
              <a:t>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ru-RU" sz="1200" dirty="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5-10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15-17° </a:t>
            </a:r>
            <a:r>
              <a:rPr lang="kk-KZ" sz="1200" dirty="0">
                <a:solidFill>
                  <a:prstClr val="black"/>
                </a:solidFill>
                <a:latin typeface="Times New Roman" pitchFamily="18" charset="0"/>
                <a:cs typeface="Times New Roman" pitchFamily="18" charset="0"/>
              </a:rPr>
              <a:t>аяз болады.</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15" name="TextBox 13"/>
          <p:cNvSpPr txBox="1"/>
          <p:nvPr/>
        </p:nvSpPr>
        <p:spPr>
          <a:xfrm>
            <a:off x="5032938" y="2170920"/>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сей</a:t>
            </a:r>
            <a:r>
              <a:rPr lang="kk-KZ" sz="1200" dirty="0">
                <a:solidFill>
                  <a:prstClr val="black"/>
                </a:solidFill>
                <a:latin typeface="Times New Roman" panose="02020603050405020304" pitchFamily="18" charset="0"/>
                <a:cs typeface="Times New Roman" panose="02020603050405020304" pitchFamily="18" charset="0"/>
              </a:rPr>
              <a:t>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төмен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1" name="TextBox 13"/>
          <p:cNvSpPr txBox="1"/>
          <p:nvPr/>
        </p:nvSpPr>
        <p:spPr>
          <a:xfrm>
            <a:off x="5007637" y="3094625"/>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p>
        </p:txBody>
      </p:sp>
      <p:graphicFrame>
        <p:nvGraphicFramePr>
          <p:cNvPr id="23"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214756908"/>
              </p:ext>
            </p:extLst>
          </p:nvPr>
        </p:nvGraphicFramePr>
        <p:xfrm>
          <a:off x="5047539" y="4110721"/>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1182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0,236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0,028</a:t>
                      </a:r>
                      <a:endParaRPr lang="ru-RU" sz="1000" b="0" i="0" u="none" strike="noStrike" dirty="0" smtClean="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2</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31025" y="5921885"/>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smtClean="0">
                <a:solidFill>
                  <a:srgbClr val="000000"/>
                </a:solidFill>
                <a:latin typeface="Times New Roman" panose="02020603050405020304" pitchFamily="18" charset="0"/>
                <a:cs typeface="Times New Roman" panose="02020603050405020304" pitchFamily="18" charset="0"/>
              </a:rPr>
              <a:t>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 xmlns:a16="http://schemas.microsoft.com/office/drawing/2014/main" val="20000"/>
                    </a:ext>
                  </a:extLst>
                </a:gridCol>
                <a:gridCol w="3051583">
                  <a:extLst>
                    <a:ext uri="{9D8B030D-6E8A-4147-A177-3AD203B41FA5}">
                      <a16:colId xmlns=""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 xmlns:a16="http://schemas.microsoft.com/office/drawing/2014/main" val="20000"/>
                    </a:ext>
                  </a:extLst>
                </a:gridCol>
                <a:gridCol w="2056680">
                  <a:extLst>
                    <a:ext uri="{9D8B030D-6E8A-4147-A177-3AD203B41FA5}">
                      <a16:colId xmlns=""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20094</TotalTime>
  <Words>566</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1</cp:lastModifiedBy>
  <cp:revision>4092</cp:revision>
  <cp:lastPrinted>2021-07-01T03:56:27Z</cp:lastPrinted>
  <dcterms:created xsi:type="dcterms:W3CDTF">2018-03-27T06:03:00Z</dcterms:created>
  <dcterms:modified xsi:type="dcterms:W3CDTF">2024-12-10T09:21:52Z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