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2830" autoAdjust="0"/>
  </p:normalViewPr>
  <p:slideViewPr>
    <p:cSldViewPr showGuides="1">
      <p:cViewPr varScale="1">
        <p:scale>
          <a:sx n="86" d="100"/>
          <a:sy n="86" d="100"/>
        </p:scale>
        <p:origin x="1656" y="9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98717513"/>
              </p:ext>
            </p:extLst>
          </p:nvPr>
        </p:nvGraphicFramePr>
        <p:xfrm>
          <a:off x="416496" y="3140968"/>
          <a:ext cx="4320480" cy="3279517"/>
        </p:xfrm>
        <a:graphic>
          <a:graphicData uri="http://schemas.openxmlformats.org/drawingml/2006/table">
            <a:tbl>
              <a:tblPr/>
              <a:tblGrid>
                <a:gridCol w="4320480">
                  <a:extLst>
                    <a:ext uri="{9D8B030D-6E8A-4147-A177-3AD203B41FA5}">
                      <a16:colId xmlns:a16="http://schemas.microsoft.com/office/drawing/2014/main" val="20000"/>
                    </a:ext>
                  </a:extLst>
                </a:gridCol>
              </a:tblGrid>
              <a:tr h="327951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202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2024 жыл 20 </a:t>
                      </a:r>
                      <a:r>
                        <a:rPr lang="ru-RU" altLang="zh-CN" sz="1200" b="1" i="1" baseline="0" dirty="0">
                          <a:solidFill>
                            <a:srgbClr val="002060"/>
                          </a:solidFill>
                          <a:latin typeface="Times New Roman" panose="02020603050405020304" pitchFamily="18" charset="0"/>
                          <a:cs typeface="Times New Roman" panose="02020603050405020304" pitchFamily="18" charset="0"/>
                        </a:rPr>
                        <a:t>шілде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2042" y="3339708"/>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2024 жылғы 20 шілде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820966072"/>
              </p:ext>
            </p:extLst>
          </p:nvPr>
        </p:nvGraphicFramePr>
        <p:xfrm>
          <a:off x="5068207" y="3770596"/>
          <a:ext cx="4639701" cy="2551148"/>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424352">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0499">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2182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0.019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1757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0.351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0.015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0.012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0.113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678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0.072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7" y="329475"/>
            <a:ext cx="4780122" cy="1446550"/>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21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ш</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і</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лдеге</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2024 ж. </a:t>
            </a:r>
          </a:p>
          <a:p>
            <a:pPr lvl="0" algn="ct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 ш</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і</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лде с. 20-ден 21</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ш</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і</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лде</a:t>
            </a:r>
            <a:r>
              <a:rPr lang="kk-KZ" sz="1100" b="1" dirty="0">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с. 20-ға дейін </a:t>
            </a:r>
            <a:r>
              <a:rPr lang="kk-KZ" sz="1100" b="1"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cs typeface="Times New Roman" panose="02020603050405020304" pitchFamily="18" charset="0"/>
              </a:rPr>
              <a:t>   Көшпелі бұлтты</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күндіз жаңбыр. </a:t>
            </a:r>
            <a:r>
              <a:rPr lang="kk-KZ" sz="1100" kern="14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Оңтүстік-батыстан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жел соғады, күші 9-14 м/с. Ауа температурасы түнде 16-18, күндіз 25-27 жылы.</a:t>
            </a:r>
          </a:p>
          <a:p>
            <a:pPr algn="ctr"/>
            <a:r>
              <a:rPr lang="ru-RU" sz="1100" b="1" kern="1400" dirty="0">
                <a:solidFill>
                  <a:srgbClr val="000000"/>
                </a:solidFill>
                <a:latin typeface="Times New Roman" panose="02020603050405020304" pitchFamily="18" charset="0"/>
                <a:cs typeface="Times New Roman" panose="02020603050405020304" pitchFamily="18" charset="0"/>
              </a:rPr>
              <a:t>22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ш</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і</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лдеге</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2</a:t>
            </a:r>
            <a:r>
              <a:rPr lang="ru-RU" sz="1100" b="1" dirty="0">
                <a:latin typeface="Times New Roman" panose="02020603050405020304" pitchFamily="18" charset="0"/>
                <a:cs typeface="Times New Roman" panose="02020603050405020304" pitchFamily="18" charset="0"/>
              </a:rPr>
              <a:t>024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ж. </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21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ш</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і</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лде</a:t>
            </a:r>
            <a:r>
              <a:rPr lang="kk-KZ" sz="1100" b="1" dirty="0">
                <a:latin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с. 20-ден 22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ш</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і</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лде</a:t>
            </a:r>
            <a:r>
              <a:rPr lang="kk-KZ" sz="1100" b="1" dirty="0">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08-ға дейін </a:t>
            </a:r>
          </a:p>
          <a:p>
            <a:pPr algn="just"/>
            <a:r>
              <a:rPr lang="kk-KZ" sz="1100" dirty="0">
                <a:latin typeface="Times New Roman" panose="02020603050405020304" pitchFamily="18" charset="0"/>
                <a:cs typeface="Times New Roman" panose="02020603050405020304" pitchFamily="18" charset="0"/>
              </a:rPr>
              <a:t>    Бұлтты</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жаңбыр, найзағай</a:t>
            </a:r>
            <a:r>
              <a:rPr lang="kk-KZ" sz="1100" dirty="0">
                <a:latin typeface="Times New Roman" panose="02020603050405020304" pitchFamily="18" charset="0"/>
                <a:cs typeface="Times New Roman" panose="02020603050405020304" pitchFamily="18" charset="0"/>
              </a:rPr>
              <a:t>. Б</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атыстан</a:t>
            </a:r>
            <a:r>
              <a:rPr lang="kk-KZ" sz="1100" dirty="0">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ж</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ел соғады, күші 9-14 м/с. Ауа температурасы</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16-18 жылы</a:t>
            </a:r>
            <a:r>
              <a:rPr lang="kk-KZ" sz="1100" dirty="0">
                <a:latin typeface="Times New Roman" panose="02020603050405020304" pitchFamily="18" charset="0"/>
                <a:cs typeface="Times New Roman" panose="02020603050405020304" pitchFamily="18" charset="0"/>
              </a:rPr>
              <a:t>.</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079999" y="1902570"/>
            <a:ext cx="4629256"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prstClr val="black"/>
                </a:solidFill>
                <a:latin typeface="Times New Roman" panose="02020603050405020304" pitchFamily="18" charset="0"/>
                <a:cs typeface="Times New Roman" panose="02020603050405020304" pitchFamily="18" charset="0"/>
              </a:rPr>
              <a:t>    21 шілдеде, түнде 22 шілдеде метеорологиялық жағдайлар қала атмосферасында ластаушы заттардың </a:t>
            </a:r>
            <a:r>
              <a:rPr lang="ru-RU" sz="1100" b="1" dirty="0">
                <a:solidFill>
                  <a:prstClr val="black"/>
                </a:solidFill>
                <a:latin typeface="Times New Roman" panose="02020603050405020304" pitchFamily="18" charset="0"/>
                <a:cs typeface="Times New Roman" panose="02020603050405020304" pitchFamily="18" charset="0"/>
              </a:rPr>
              <a:t>сейілуіне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lvl="0"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p>
        </p:txBody>
      </p:sp>
      <p:sp>
        <p:nvSpPr>
          <p:cNvPr id="21" name="TextBox 13">
            <a:extLst>
              <a:ext uri="{FF2B5EF4-FFF2-40B4-BE49-F238E27FC236}">
                <a16:creationId xmlns:a16="http://schemas.microsoft.com/office/drawing/2014/main" id="{46FED9FA-D14E-43FD-92B3-E5760781BC35}"/>
              </a:ext>
            </a:extLst>
          </p:cNvPr>
          <p:cNvSpPr txBox="1"/>
          <p:nvPr/>
        </p:nvSpPr>
        <p:spPr>
          <a:xfrm>
            <a:off x="5068207" y="2866019"/>
            <a:ext cx="4639701" cy="43088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kk-KZ" sz="1100" dirty="0">
                <a:solidFill>
                  <a:prstClr val="black"/>
                </a:solidFill>
                <a:latin typeface="Times New Roman" panose="02020603050405020304" pitchFamily="18" charset="0"/>
                <a:cs typeface="Times New Roman" panose="02020603050405020304" pitchFamily="18" charset="0"/>
              </a:rPr>
              <a:t>дәрежелі ҚМЖ ескертуі жоқ</a:t>
            </a:r>
            <a:r>
              <a:rPr lang="ru-RU" sz="1100" dirty="0">
                <a:solidFill>
                  <a:prstClr val="black"/>
                </a:solidFill>
                <a:latin typeface="Times New Roman" panose="02020603050405020304" pitchFamily="18" charset="0"/>
                <a:cs typeface="Times New Roman" panose="02020603050405020304" pitchFamily="18" charset="0"/>
              </a:rPr>
              <a:t>.</a:t>
            </a:r>
          </a:p>
          <a:p>
            <a:pPr lvl="0" algn="ct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a:solidFill>
                  <a:srgbClr val="000000"/>
                </a:solidFill>
                <a:latin typeface="Times New Roman" panose="02020603050405020304" pitchFamily="18" charset="0"/>
                <a:cs typeface="Times New Roman" panose="02020603050405020304" pitchFamily="18" charset="0"/>
              </a:rPr>
              <a:t>Головченко Е. / 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311508549"/>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30115</TotalTime>
  <Words>614</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5207</cp:revision>
  <cp:lastPrinted>2023-01-16T10:13:34Z</cp:lastPrinted>
  <dcterms:created xsi:type="dcterms:W3CDTF">2018-03-27T06:03:00Z</dcterms:created>
  <dcterms:modified xsi:type="dcterms:W3CDTF">2024-07-20T07:06:49Z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