
<file path=[Content_Types].xml><?xml version="1.0" encoding="utf-8"?>
<Types xmlns="http://schemas.openxmlformats.org/package/2006/content-types">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commentAuthors.xml" ContentType="application/vnd.openxmlformats-officedocument.presentationml.commentAuthors+xml"/>
  <Override PartName="/ppt/slideLayouts/slideLayout10.xml" ContentType="application/vnd.openxmlformats-officedocument.presentationml.slideLayout+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 xmlns:p15="http://schemas.microsoft.com/office/powerpoint/2012/main">
        <p15:guide id="1" orient="horz" pos="2159">
          <p15:clr>
            <a:srgbClr val="A4A3A4"/>
          </p15:clr>
        </p15:guide>
        <p15:guide id="2" pos="3102">
          <p15:clr>
            <a:srgbClr val="A4A3A4"/>
          </p15:clr>
        </p15:guide>
      </p15:sldGuideLst>
    </p:ext>
  </p:extLst>
</p:presentation>
</file>

<file path=ppt/commentAuthors.xml><?xml version="1.0" encoding="utf-8"?>
<p:cmAuthorLst xmlns:a="http://schemas.openxmlformats.org/drawingml/2006/main" xmlns:r="http://schemas.openxmlformats.org/officeDocument/2006/relationships" xmlns:p="http://schemas.openxmlformats.org/presentationml/2006/main">
  <p:cmAuthor id="0" name="User" initials="U" lastIdx="1" clrIdx="0"/>
</p:cm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 xmlns:p14="http://schemas.microsoft.com/office/powerpoint/2010/main">
          <a:srgbClr val="FF0000"/>
        </p14:laserClr>
      </p:ext>
      <p:ext uri="{2FDB2607-1784-4EEB-B798-7EB5836EED8A}">
        <p14:showMediaCtrls xmlns="" xmlns:p14="http://schemas.microsoft.com/office/powerpoint/2010/main" val="1"/>
      </p:ext>
    </p:extLst>
  </p:showPr>
  <p:extLst>
    <p:ext uri="{E76CE94A-603C-4142-B9EB-6D1370010A27}">
      <p14:discardImageEditData xmlns="" xmlns:p14="http://schemas.microsoft.com/office/powerpoint/2010/main" val="0"/>
    </p:ext>
    <p:ext uri="{D31A062A-798A-4329-ABDD-BBA856620510}">
      <p14:defaultImageDpi xmlns=""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vertBarState="minimized" horzBarState="maximized">
    <p:restoredLeft sz="15620"/>
    <p:restoredTop sz="94660"/>
  </p:normalViewPr>
  <p:slideViewPr>
    <p:cSldViewPr showGuides="1">
      <p:cViewPr>
        <p:scale>
          <a:sx n="100" d="100"/>
          <a:sy n="100" d="100"/>
        </p:scale>
        <p:origin x="-2346" y="-366"/>
      </p:cViewPr>
      <p:guideLst>
        <p:guide orient="horz" pos="2159"/>
        <p:guide pos="3102"/>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theme" Target="theme/theme1.xml"/><Relationship Id="rId3" Type="http://schemas.openxmlformats.org/officeDocument/2006/relationships/slide" Target="slides/slide2.xml"/><Relationship Id="rId7" Type="http://schemas.openxmlformats.org/officeDocument/2006/relationships/viewProps" Target="view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presProps" Target="presProps.xml"/><Relationship Id="rId5" Type="http://schemas.openxmlformats.org/officeDocument/2006/relationships/commentAuthors" Target="commentAuthors.xml"/><Relationship Id="rId4" Type="http://schemas.openxmlformats.org/officeDocument/2006/relationships/notesMaster" Target="notesMasters/notesMaster1.xml"/><Relationship Id="rId9" Type="http://schemas.openxmlformats.org/officeDocument/2006/relationships/tableStyles" Target="tableStyles.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 xmlns:p14="http://schemas.microsoft.com/office/powerpoint/2010/main" val="2959665041"/>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 Республикасының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smtClean="0">
                <a:solidFill>
                  <a:srgbClr val="0070C0"/>
                </a:solidFill>
                <a:latin typeface="Times New Roman" panose="02020603050405020304" pitchFamily="18" charset="0"/>
                <a:cs typeface="Times New Roman" panose="02020603050405020304" pitchFamily="18" charset="0"/>
              </a:rPr>
              <a:t>және </a:t>
            </a:r>
            <a:r>
              <a:rPr lang="ru-RU" altLang="ru-RU" sz="1400" b="1" dirty="0" err="1">
                <a:solidFill>
                  <a:srgbClr val="0070C0"/>
                </a:solidFill>
                <a:latin typeface="Times New Roman" panose="02020603050405020304" pitchFamily="18" charset="0"/>
                <a:cs typeface="Times New Roman" panose="02020603050405020304" pitchFamily="18" charset="0"/>
              </a:rPr>
              <a:t>табиғи 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 xmlns:p14="http://schemas.microsoft.com/office/powerpoint/2010/main" val="3158499946"/>
              </p:ext>
            </p:extLst>
          </p:nvPr>
        </p:nvGraphicFramePr>
        <p:xfrm>
          <a:off x="307975" y="2588895"/>
          <a:ext cx="4465638" cy="239268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35227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№190</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ru-RU" altLang="x-none" sz="1600" b="1" i="1" dirty="0" smtClean="0">
                          <a:solidFill>
                            <a:srgbClr val="002060"/>
                          </a:solidFill>
                          <a:latin typeface="Times New Roman" panose="02020603050405020304" pitchFamily="18" charset="0"/>
                          <a:cs typeface="Times New Roman" panose="02020603050405020304" pitchFamily="18" charset="0"/>
                        </a:rPr>
                        <a:t>КҮНДЕЛІКТІ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600" b="1" i="1" dirty="0" smtClean="0">
                          <a:solidFill>
                            <a:srgbClr val="002060"/>
                          </a:solidFill>
                          <a:latin typeface="Times New Roman" panose="02020603050405020304" pitchFamily="18" charset="0"/>
                          <a:cs typeface="Times New Roman" panose="02020603050405020304" pitchFamily="18" charset="0"/>
                        </a:rPr>
                        <a:t>АУА БАССЕЙНІНІҢ ЖАЙ-КҮЙІ БЮЛЛЕТЕНІ</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Талдықорған  қ.</a:t>
                      </a:r>
                      <a:endParaRPr lang="en-US" altLang="x-none" sz="12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08 шілде</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 xmlns:p14="http://schemas.microsoft.com/office/powerpoint/2010/main" val="2192537214"/>
              </p:ext>
            </p:extLst>
          </p:nvPr>
        </p:nvGraphicFramePr>
        <p:xfrm>
          <a:off x="4953000" y="6286520"/>
          <a:ext cx="4808537" cy="619606"/>
        </p:xfrm>
        <a:graphic>
          <a:graphicData uri="http://schemas.openxmlformats.org/drawingml/2006/table">
            <a:tbl>
              <a:tblPr/>
              <a:tblGrid>
                <a:gridCol w="4808537">
                  <a:extLst>
                    <a:ext uri="{9D8B030D-6E8A-4147-A177-3AD203B41FA5}">
                      <a16:colId xmlns:a16="http://schemas.microsoft.com/office/drawing/2014/main" xmlns="" val="20000"/>
                    </a:ext>
                  </a:extLst>
                </a:gridCol>
              </a:tblGrid>
              <a:tr h="4130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2022 </a:t>
                      </a:r>
                      <a:r>
                        <a:rPr lang="ru-RU" sz="700" i="1" dirty="0" err="1" smtClean="0">
                          <a:latin typeface="Times New Roman" panose="02020603050405020304" pitchFamily="18" charset="0"/>
                          <a:cs typeface="Times New Roman" panose="02020603050405020304" pitchFamily="18" charset="0"/>
                        </a:rPr>
                        <a:t>жыл</a:t>
                      </a:r>
                      <a:r>
                        <a:rPr lang="kk-KZ" sz="700" i="1" dirty="0" smtClean="0">
                          <a:latin typeface="Times New Roman" panose="02020603050405020304" pitchFamily="18" charset="0"/>
                          <a:cs typeface="Times New Roman" panose="02020603050405020304" pitchFamily="18" charset="0"/>
                        </a:rPr>
                        <a:t>ғы</a:t>
                      </a:r>
                      <a:r>
                        <a:rPr lang="kk-KZ" sz="700" i="1" baseline="0" dirty="0" smtClean="0">
                          <a:latin typeface="Times New Roman" panose="02020603050405020304" pitchFamily="18" charset="0"/>
                          <a:cs typeface="Times New Roman" panose="02020603050405020304" pitchFamily="18" charset="0"/>
                        </a:rPr>
                        <a:t> 2 тамызындағы №ҚР ДСМ-70 </a:t>
                      </a:r>
                      <a:r>
                        <a:rPr lang="ru-RU" sz="700" i="1" dirty="0" err="1" smtClean="0">
                          <a:latin typeface="Times New Roman" panose="02020603050405020304" pitchFamily="18" charset="0"/>
                          <a:cs typeface="Times New Roman" panose="02020603050405020304" pitchFamily="18" charset="0"/>
                        </a:rPr>
                        <a:t>«Қалалық және  ауылдық тұрғын бөлімдеріндегі, өндірістік мекемелер</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территорияларындағы атмосфералық ауаның Гигиеналық нормативтерін</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бекіту</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туралы</a:t>
                      </a:r>
                      <a:r>
                        <a:rPr lang="ru-RU" sz="700" i="1" dirty="0" smtClean="0">
                          <a:latin typeface="Times New Roman" panose="02020603050405020304" pitchFamily="18" charset="0"/>
                          <a:cs typeface="Times New Roman" panose="02020603050405020304" pitchFamily="18" charset="0"/>
                        </a:rPr>
                        <a:t>» </a:t>
                      </a:r>
                      <a:r>
                        <a:rPr lang="ru-RU" sz="700" i="1" dirty="0" err="1" smtClean="0">
                          <a:latin typeface="Times New Roman" panose="02020603050405020304" pitchFamily="18" charset="0"/>
                          <a:cs typeface="Times New Roman" panose="02020603050405020304" pitchFamily="18" charset="0"/>
                        </a:rPr>
                        <a:t>құжатқа</a:t>
                      </a:r>
                      <a:r>
                        <a:rPr lang="ru-RU" sz="700" i="1" baseline="0" dirty="0" err="1" smtClean="0">
                          <a:latin typeface="Times New Roman" panose="02020603050405020304" pitchFamily="18" charset="0"/>
                          <a:cs typeface="Times New Roman" panose="02020603050405020304" pitchFamily="18" charset="0"/>
                        </a:rPr>
                        <a:t> сәйкес.</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206536">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0" name="Прямоугольник 19"/>
          <p:cNvSpPr/>
          <p:nvPr/>
        </p:nvSpPr>
        <p:spPr>
          <a:xfrm>
            <a:off x="4952999" y="114300"/>
            <a:ext cx="4824413" cy="2262158"/>
          </a:xfrm>
          <a:prstGeom prst="rect">
            <a:avLst/>
          </a:prstGeom>
        </p:spPr>
        <p:txBody>
          <a:bodyPr wrap="square">
            <a:spAutoFit/>
          </a:bodyPr>
          <a:lstStyle/>
          <a:p>
            <a:pPr algn="ctr"/>
            <a:r>
              <a:rPr lang="kk-KZ" altLang="ru-RU" sz="1200" b="1" dirty="0" smtClean="0">
                <a:latin typeface="Times New Roman" pitchFamily="18" charset="0"/>
                <a:ea typeface="Times New Roman KZ" pitchFamily="18" charset="0"/>
                <a:cs typeface="Times New Roman" pitchFamily="18" charset="0"/>
              </a:rPr>
              <a:t>09 шілдеге </a:t>
            </a:r>
            <a:r>
              <a:rPr lang="kk-KZ" altLang="ru-RU" sz="1200" b="1" dirty="0" smtClean="0">
                <a:latin typeface="Times New Roman" panose="02020603050405020304" pitchFamily="18" charset="0"/>
                <a:cs typeface="Times New Roman" panose="02020603050405020304" pitchFamily="18" charset="0"/>
              </a:rPr>
              <a:t>арналған ауа-райы болжамы</a:t>
            </a:r>
            <a:endParaRPr lang="ru-RU" altLang="ru-RU" sz="1200" b="1" dirty="0" smtClean="0">
              <a:latin typeface="Times New Roman" panose="02020603050405020304" pitchFamily="18" charset="0"/>
              <a:cs typeface="Times New Roman" panose="02020603050405020304" pitchFamily="18" charset="0"/>
            </a:endParaRPr>
          </a:p>
          <a:p>
            <a:pPr algn="ctr"/>
            <a:r>
              <a:rPr lang="ru-RU" altLang="ru-RU" sz="1200" b="1" dirty="0" smtClean="0">
                <a:latin typeface="Times New Roman" panose="02020603050405020304" pitchFamily="18" charset="0"/>
                <a:cs typeface="Times New Roman" panose="02020603050405020304" pitchFamily="18" charset="0"/>
              </a:rPr>
              <a:t>  </a:t>
            </a:r>
            <a:r>
              <a:rPr lang="ru-RU" sz="1100" b="1" dirty="0" smtClean="0">
                <a:latin typeface="Times New Roman" pitchFamily="18" charset="0"/>
                <a:cs typeface="Times New Roman" pitchFamily="18" charset="0"/>
              </a:rPr>
              <a:t>2024 </a:t>
            </a:r>
            <a:r>
              <a:rPr lang="ru-RU" sz="1100" b="1" dirty="0" err="1" smtClean="0">
                <a:latin typeface="Times New Roman" pitchFamily="18" charset="0"/>
                <a:cs typeface="Times New Roman" pitchFamily="18" charset="0"/>
              </a:rPr>
              <a:t>жылғы </a:t>
            </a:r>
            <a:r>
              <a:rPr lang="ru-RU" sz="1100" b="1" dirty="0" smtClean="0">
                <a:latin typeface="Times New Roman" pitchFamily="18" charset="0"/>
                <a:cs typeface="Times New Roman" pitchFamily="18" charset="0"/>
              </a:rPr>
              <a:t>08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20-дан </a:t>
            </a:r>
            <a:r>
              <a:rPr lang="ru-RU" sz="1100" b="1" dirty="0" err="1" smtClean="0">
                <a:latin typeface="Times New Roman" pitchFamily="18" charset="0"/>
                <a:cs typeface="Times New Roman" pitchFamily="18" charset="0"/>
              </a:rPr>
              <a:t>бастап</a:t>
            </a:r>
            <a:r>
              <a:rPr lang="ru-RU" sz="1100" b="1" dirty="0" smtClean="0">
                <a:latin typeface="Times New Roman" pitchFamily="18" charset="0"/>
                <a:cs typeface="Times New Roman" pitchFamily="18" charset="0"/>
              </a:rPr>
              <a:t> 09 </a:t>
            </a:r>
            <a:r>
              <a:rPr lang="ru-RU" sz="1100" b="1" dirty="0" err="1" smtClean="0">
                <a:latin typeface="Times New Roman" pitchFamily="18" charset="0"/>
                <a:cs typeface="Times New Roman" pitchFamily="18" charset="0"/>
              </a:rPr>
              <a:t>шілде</a:t>
            </a:r>
            <a:r>
              <a:rPr lang="ru-RU" sz="1100" b="1" dirty="0" smtClean="0">
                <a:latin typeface="Times New Roman" pitchFamily="18" charset="0"/>
                <a:cs typeface="Times New Roman" pitchFamily="18" charset="0"/>
              </a:rPr>
              <a:t> </a:t>
            </a:r>
            <a:r>
              <a:rPr lang="ru-RU" sz="1100" b="1" dirty="0" err="1" smtClean="0">
                <a:latin typeface="Times New Roman" pitchFamily="18" charset="0"/>
                <a:cs typeface="Times New Roman" pitchFamily="18" charset="0"/>
              </a:rPr>
              <a:t>сағ</a:t>
            </a:r>
            <a:r>
              <a:rPr lang="ru-RU" sz="1100" b="1" dirty="0" smtClean="0">
                <a:latin typeface="Times New Roman" pitchFamily="18" charset="0"/>
                <a:cs typeface="Times New Roman" pitchFamily="18" charset="0"/>
              </a:rPr>
              <a:t>. 20-ға </a:t>
            </a:r>
            <a:r>
              <a:rPr lang="ru-RU" sz="1100" b="1" dirty="0" err="1" smtClean="0">
                <a:latin typeface="Times New Roman" pitchFamily="18" charset="0"/>
                <a:cs typeface="Times New Roman" pitchFamily="18" charset="0"/>
              </a:rPr>
              <a:t>дейін</a:t>
            </a:r>
            <a:endParaRPr lang="ru-RU" sz="1100" b="1" dirty="0" smtClean="0">
              <a:latin typeface="Times New Roman" pitchFamily="18" charset="0"/>
              <a:cs typeface="Times New Roman" pitchFamily="18" charset="0"/>
            </a:endParaRPr>
          </a:p>
          <a:p>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өткінші жаңбыр</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найзағай</a:t>
            </a:r>
            <a:r>
              <a:rPr lang="kk-KZ" sz="1200" dirty="0" smtClean="0">
                <a:latin typeface="Times New Roman KZ" pitchFamily="18" charset="0"/>
                <a:ea typeface="Times New Roman KZ" pitchFamily="18" charset="0"/>
              </a:rPr>
              <a:t>. </a:t>
            </a:r>
            <a:r>
              <a:rPr lang="kk-KZ" sz="1200" dirty="0" smtClean="0">
                <a:latin typeface="Times New Roman KZ" pitchFamily="18" charset="0"/>
                <a:ea typeface="Times New Roman KZ" pitchFamily="18" charset="0"/>
              </a:rPr>
              <a:t>Оңтүстік-батыстан </a:t>
            </a:r>
            <a:r>
              <a:rPr lang="kk-KZ" sz="1200" dirty="0" smtClean="0">
                <a:latin typeface="Times New Roman KZ" pitchFamily="18" charset="0"/>
                <a:ea typeface="Times New Roman KZ" pitchFamily="18" charset="0"/>
              </a:rPr>
              <a:t>жел соғады</a:t>
            </a:r>
            <a:r>
              <a:rPr lang="kk-KZ" sz="1200" dirty="0" smtClean="0">
                <a:latin typeface="Times New Roman" pitchFamily="18" charset="0"/>
                <a:cs typeface="Times New Roman" pitchFamily="18" charset="0"/>
              </a:rPr>
              <a:t>, күші 5-10, </a:t>
            </a:r>
            <a:r>
              <a:rPr lang="kk-KZ" sz="1200" dirty="0" smtClean="0">
                <a:latin typeface="Times New Roman" pitchFamily="18" charset="0"/>
                <a:cs typeface="Times New Roman" pitchFamily="18" charset="0"/>
              </a:rPr>
              <a:t>найзағай кезінде 15-20 м/с</a:t>
            </a:r>
            <a:r>
              <a:rPr lang="kk-KZ" sz="1200" dirty="0" smtClean="0">
                <a:latin typeface="Times New Roman" pitchFamily="18" charset="0"/>
                <a:cs typeface="Times New Roman" pitchFamily="18" charset="0"/>
              </a:rPr>
              <a:t>. Ауа температурасы түнде 17-19, күндіз </a:t>
            </a:r>
            <a:r>
              <a:rPr lang="kk-KZ" sz="1200" dirty="0" smtClean="0">
                <a:latin typeface="Times New Roman" pitchFamily="18" charset="0"/>
                <a:cs typeface="Times New Roman" pitchFamily="18" charset="0"/>
              </a:rPr>
              <a:t>27-29 </a:t>
            </a:r>
            <a:r>
              <a:rPr lang="kk-KZ" sz="1200" dirty="0" smtClean="0">
                <a:latin typeface="Times New Roman" pitchFamily="18" charset="0"/>
                <a:cs typeface="Times New Roman" pitchFamily="18" charset="0"/>
              </a:rPr>
              <a:t>градус жылы.</a:t>
            </a:r>
          </a:p>
          <a:p>
            <a:endParaRPr lang="kk-KZ" sz="1200" dirty="0" smtClean="0">
              <a:latin typeface="Times New Roman" pitchFamily="18" charset="0"/>
              <a:cs typeface="Times New Roman" pitchFamily="18" charset="0"/>
            </a:endParaRPr>
          </a:p>
          <a:p>
            <a:pPr algn="ctr"/>
            <a:r>
              <a:rPr lang="kk-KZ" altLang="ru-RU" sz="1200" b="1" dirty="0" smtClean="0">
                <a:latin typeface="Times New Roman" pitchFamily="18" charset="0"/>
                <a:ea typeface="Times New Roman KZ" pitchFamily="18" charset="0"/>
                <a:cs typeface="Times New Roman" pitchFamily="18" charset="0"/>
              </a:rPr>
              <a:t>10 шілде</a:t>
            </a:r>
          </a:p>
          <a:p>
            <a:pPr marL="228600" indent="-228600" algn="ctr"/>
            <a:r>
              <a:rPr lang="ru-RU" sz="1050" b="1" dirty="0" smtClean="0">
                <a:latin typeface="Times New Roman" pitchFamily="18" charset="0"/>
                <a:ea typeface="Times New Roman KZ" pitchFamily="18" charset="0"/>
                <a:cs typeface="Times New Roman" pitchFamily="18" charset="0"/>
              </a:rPr>
              <a:t>2024 </a:t>
            </a:r>
            <a:r>
              <a:rPr lang="ru-RU" sz="1050" b="1" dirty="0" err="1" smtClean="0">
                <a:latin typeface="Times New Roman" pitchFamily="18" charset="0"/>
                <a:ea typeface="Times New Roman KZ" pitchFamily="18" charset="0"/>
                <a:cs typeface="Times New Roman" pitchFamily="18" charset="0"/>
              </a:rPr>
              <a:t>жылғы </a:t>
            </a:r>
            <a:r>
              <a:rPr lang="ru-RU" sz="1050" b="1" dirty="0" smtClean="0">
                <a:latin typeface="Times New Roman" pitchFamily="18" charset="0"/>
                <a:ea typeface="Times New Roman KZ" pitchFamily="18" charset="0"/>
                <a:cs typeface="Times New Roman" pitchFamily="18" charset="0"/>
              </a:rPr>
              <a:t>09</a:t>
            </a:r>
            <a:r>
              <a:rPr lang="kk-KZ" altLang="ru-RU" sz="1050" b="1" dirty="0" smtClean="0">
                <a:latin typeface="Times New Roman" pitchFamily="18" charset="0"/>
                <a:ea typeface="Times New Roman KZ" pitchFamily="18" charset="0"/>
                <a:cs typeface="Times New Roman" pitchFamily="18" charset="0"/>
              </a:rPr>
              <a:t> шілде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20-дан </a:t>
            </a:r>
            <a:r>
              <a:rPr lang="ru-RU" sz="1050" b="1" dirty="0" err="1" smtClean="0">
                <a:latin typeface="Times New Roman" pitchFamily="18" charset="0"/>
                <a:ea typeface="Times New Roman KZ" pitchFamily="18" charset="0"/>
                <a:cs typeface="Times New Roman" pitchFamily="18" charset="0"/>
              </a:rPr>
              <a:t>бастап</a:t>
            </a:r>
            <a:r>
              <a:rPr lang="ru-RU" sz="1050" b="1" dirty="0" smtClean="0">
                <a:latin typeface="Times New Roman" pitchFamily="18" charset="0"/>
                <a:ea typeface="Times New Roman KZ" pitchFamily="18" charset="0"/>
                <a:cs typeface="Times New Roman" pitchFamily="18" charset="0"/>
              </a:rPr>
              <a:t> 10 </a:t>
            </a:r>
            <a:r>
              <a:rPr lang="ru-RU" sz="1050" b="1" dirty="0" err="1" smtClean="0">
                <a:latin typeface="Times New Roman" pitchFamily="18" charset="0"/>
                <a:ea typeface="Times New Roman KZ" pitchFamily="18" charset="0"/>
                <a:cs typeface="Times New Roman" pitchFamily="18" charset="0"/>
              </a:rPr>
              <a:t>шілде</a:t>
            </a:r>
            <a:r>
              <a:rPr lang="ru-RU" sz="1050" b="1" dirty="0" smtClean="0">
                <a:latin typeface="Times New Roman" pitchFamily="18" charset="0"/>
                <a:ea typeface="Times New Roman KZ" pitchFamily="18" charset="0"/>
                <a:cs typeface="Times New Roman" pitchFamily="18" charset="0"/>
              </a:rPr>
              <a:t> </a:t>
            </a:r>
            <a:r>
              <a:rPr lang="ru-RU" sz="1050" b="1" dirty="0" err="1" smtClean="0">
                <a:latin typeface="Times New Roman" pitchFamily="18" charset="0"/>
                <a:ea typeface="Times New Roman KZ" pitchFamily="18" charset="0"/>
                <a:cs typeface="Times New Roman" pitchFamily="18" charset="0"/>
              </a:rPr>
              <a:t>сағ</a:t>
            </a:r>
            <a:r>
              <a:rPr lang="ru-RU" sz="1050" b="1" dirty="0" smtClean="0">
                <a:latin typeface="Times New Roman" pitchFamily="18" charset="0"/>
                <a:ea typeface="Times New Roman KZ" pitchFamily="18" charset="0"/>
                <a:cs typeface="Times New Roman" pitchFamily="18" charset="0"/>
              </a:rPr>
              <a:t>. 08-ге </a:t>
            </a:r>
            <a:r>
              <a:rPr lang="ru-RU" sz="1050" b="1" dirty="0" err="1" smtClean="0">
                <a:latin typeface="Times New Roman" pitchFamily="18" charset="0"/>
                <a:ea typeface="Times New Roman KZ" pitchFamily="18" charset="0"/>
                <a:cs typeface="Times New Roman" pitchFamily="18" charset="0"/>
              </a:rPr>
              <a:t>дейін</a:t>
            </a:r>
            <a:endParaRPr lang="ru-RU" sz="1050" b="1" dirty="0" smtClean="0">
              <a:latin typeface="Times New Roman" pitchFamily="18" charset="0"/>
              <a:ea typeface="Times New Roman KZ" pitchFamily="18" charset="0"/>
              <a:cs typeface="Times New Roman" pitchFamily="18" charset="0"/>
            </a:endParaRPr>
          </a:p>
          <a:p>
            <a:pPr marL="228600" indent="-228600" algn="ctr"/>
            <a:endParaRPr lang="ru-RU" sz="1050" b="1" dirty="0" smtClean="0">
              <a:latin typeface="Times New Roman" pitchFamily="18" charset="0"/>
              <a:ea typeface="Times New Roman KZ" pitchFamily="18" charset="0"/>
              <a:cs typeface="Times New Roman" pitchFamily="18" charset="0"/>
            </a:endParaRPr>
          </a:p>
          <a:p>
            <a:pPr algn="just" fontAlgn="auto">
              <a:spcBef>
                <a:spcPts val="0"/>
              </a:spcBef>
              <a:spcAft>
                <a:spcPts val="0"/>
              </a:spcAft>
              <a:defRPr/>
            </a:pPr>
            <a:r>
              <a:rPr lang="kk-KZ" sz="1200" dirty="0" smtClean="0">
                <a:latin typeface="Times New Roman KZ" pitchFamily="18" charset="0"/>
                <a:ea typeface="Times New Roman KZ" pitchFamily="18" charset="0"/>
              </a:rPr>
              <a:t>Көшпелі бұлтты, </a:t>
            </a:r>
            <a:r>
              <a:rPr lang="kk-KZ" sz="1200" dirty="0" smtClean="0">
                <a:latin typeface="Times New Roman KZ" pitchFamily="18" charset="0"/>
                <a:ea typeface="Times New Roman KZ" pitchFamily="18" charset="0"/>
              </a:rPr>
              <a:t>жауын-шашынсыз. </a:t>
            </a:r>
            <a:r>
              <a:rPr lang="kk-KZ" sz="1200" dirty="0" smtClean="0">
                <a:latin typeface="Times New Roman KZ" pitchFamily="18" charset="0"/>
                <a:ea typeface="Times New Roman KZ" pitchFamily="18" charset="0"/>
              </a:rPr>
              <a:t>Оңтүстік-батыстан жел соғады</a:t>
            </a:r>
            <a:r>
              <a:rPr lang="kk-KZ" sz="1200" dirty="0" smtClean="0">
                <a:latin typeface="Times New Roman" pitchFamily="18" charset="0"/>
                <a:cs typeface="Times New Roman" pitchFamily="18" charset="0"/>
              </a:rPr>
              <a:t>, күші 5-10 м/с. Ауа температурасы </a:t>
            </a:r>
            <a:r>
              <a:rPr lang="kk-KZ" sz="1200" dirty="0" smtClean="0">
                <a:latin typeface="Times New Roman" pitchFamily="18" charset="0"/>
                <a:cs typeface="Times New Roman" pitchFamily="18" charset="0"/>
              </a:rPr>
              <a:t>16-18 </a:t>
            </a:r>
            <a:r>
              <a:rPr lang="kk-KZ" sz="1200" dirty="0" smtClean="0">
                <a:latin typeface="Times New Roman" pitchFamily="18" charset="0"/>
                <a:cs typeface="Times New Roman" pitchFamily="18" charset="0"/>
              </a:rPr>
              <a:t>градус жылы.</a:t>
            </a:r>
          </a:p>
          <a:p>
            <a:pPr algn="just" fontAlgn="auto">
              <a:spcBef>
                <a:spcPts val="0"/>
              </a:spcBef>
              <a:spcAft>
                <a:spcPts val="0"/>
              </a:spcAft>
              <a:defRPr/>
            </a:pPr>
            <a:endParaRPr lang="ru-RU" sz="1200" dirty="0">
              <a:latin typeface="Times New Roman" pitchFamily="18" charset="0"/>
              <a:ea typeface="Times New Roman KZ" pitchFamily="18" charset="0"/>
              <a:cs typeface="Times New Roman" pitchFamily="18" charset="0"/>
              <a:sym typeface="+mn-ea"/>
            </a:endParaRPr>
          </a:p>
        </p:txBody>
      </p:sp>
      <p:sp>
        <p:nvSpPr>
          <p:cNvPr id="22" name="TextBox 13"/>
          <p:cNvSpPr txBox="1"/>
          <p:nvPr/>
        </p:nvSpPr>
        <p:spPr>
          <a:xfrm>
            <a:off x="5024438" y="3179728"/>
            <a:ext cx="4680169" cy="276999"/>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ctr"/>
            <a:r>
              <a:rPr lang="ru-RU" sz="1200" dirty="0">
                <a:solidFill>
                  <a:schemeClr val="tx1"/>
                </a:solidFill>
                <a:latin typeface="Times New Roman" panose="02020603050405020304" pitchFamily="18" charset="0"/>
                <a:cs typeface="Times New Roman" panose="02020603050405020304" pitchFamily="18" charset="0"/>
              </a:rPr>
              <a:t>1, 2, 3 </a:t>
            </a:r>
            <a:r>
              <a:rPr lang="ru-RU" sz="1200" dirty="0" err="1">
                <a:solidFill>
                  <a:schemeClr val="tx1"/>
                </a:solidFill>
                <a:latin typeface="Times New Roman" panose="02020603050405020304" pitchFamily="18" charset="0"/>
                <a:cs typeface="Times New Roman" panose="02020603050405020304" pitchFamily="18" charset="0"/>
              </a:rPr>
              <a:t>дәрежелі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smtClean="0">
                <a:solidFill>
                  <a:schemeClr val="tx1"/>
                </a:solidFill>
                <a:latin typeface="Times New Roman" panose="02020603050405020304" pitchFamily="18" charset="0"/>
                <a:cs typeface="Times New Roman" panose="02020603050405020304" pitchFamily="18" charset="0"/>
              </a:rPr>
              <a:t>ҚМЖ </a:t>
            </a:r>
            <a:r>
              <a:rPr lang="ru-RU" sz="1200" dirty="0" err="1">
                <a:solidFill>
                  <a:schemeClr val="tx1"/>
                </a:solidFill>
                <a:latin typeface="Times New Roman" panose="02020603050405020304" pitchFamily="18" charset="0"/>
                <a:cs typeface="Times New Roman" panose="02020603050405020304" pitchFamily="18" charset="0"/>
              </a:rPr>
              <a:t>ескертуі</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жоқ</a:t>
            </a:r>
            <a:endParaRPr lang="ru-RU" sz="1200" dirty="0">
              <a:solidFill>
                <a:schemeClr val="tx1"/>
              </a:solidFill>
              <a:latin typeface="Times New Roman" panose="02020603050405020304" pitchFamily="18" charset="0"/>
              <a:cs typeface="Times New Roman" panose="02020603050405020304" pitchFamily="18" charset="0"/>
            </a:endParaRPr>
          </a:p>
        </p:txBody>
      </p:sp>
      <p:sp>
        <p:nvSpPr>
          <p:cNvPr id="16" name="TextBox 13"/>
          <p:cNvSpPr txBox="1"/>
          <p:nvPr/>
        </p:nvSpPr>
        <p:spPr>
          <a:xfrm>
            <a:off x="4953000" y="2428868"/>
            <a:ext cx="4680169" cy="646331"/>
          </a:xfrm>
          <a:prstGeom prst="rect">
            <a:avLst/>
          </a:prstGeom>
          <a:solidFill>
            <a:schemeClr val="bg1"/>
          </a:solid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algn="just"/>
            <a:r>
              <a:rPr lang="ru-RU" sz="1200" dirty="0" smtClean="0">
                <a:solidFill>
                  <a:schemeClr val="tx1"/>
                </a:solidFill>
                <a:latin typeface="Times New Roman" panose="02020603050405020304" pitchFamily="18" charset="0"/>
                <a:cs typeface="Times New Roman" panose="02020603050405020304" pitchFamily="18" charset="0"/>
              </a:rPr>
              <a:t>     2024 </a:t>
            </a:r>
            <a:r>
              <a:rPr lang="ru-RU" sz="1200" dirty="0" err="1" smtClean="0">
                <a:solidFill>
                  <a:schemeClr val="tx1"/>
                </a:solidFill>
                <a:latin typeface="Times New Roman" panose="02020603050405020304" pitchFamily="18" charset="0"/>
                <a:cs typeface="Times New Roman" panose="02020603050405020304" pitchFamily="18" charset="0"/>
              </a:rPr>
              <a:t>жылдың </a:t>
            </a:r>
            <a:r>
              <a:rPr lang="ru-RU" sz="1200" dirty="0" smtClean="0">
                <a:solidFill>
                  <a:schemeClr val="tx1"/>
                </a:solidFill>
                <a:latin typeface="Times New Roman" panose="02020603050405020304" pitchFamily="18" charset="0"/>
                <a:cs typeface="Times New Roman" panose="02020603050405020304" pitchFamily="18" charset="0"/>
              </a:rPr>
              <a:t>09 </a:t>
            </a:r>
            <a:r>
              <a:rPr lang="ru-RU" sz="1200" dirty="0" err="1" smtClean="0">
                <a:solidFill>
                  <a:schemeClr val="tx1"/>
                </a:solidFill>
                <a:latin typeface="Times New Roman" panose="02020603050405020304" pitchFamily="18" charset="0"/>
                <a:cs typeface="Times New Roman" panose="02020603050405020304" pitchFamily="18" charset="0"/>
              </a:rPr>
              <a:t>шілде</a:t>
            </a:r>
            <a:r>
              <a:rPr lang="kk-KZ" sz="1200" dirty="0" smtClean="0">
                <a:solidFill>
                  <a:schemeClr val="tx1"/>
                </a:solidFill>
                <a:latin typeface="Times New Roman" panose="02020603050405020304" pitchFamily="18" charset="0"/>
                <a:cs typeface="Times New Roman" panose="02020603050405020304" pitchFamily="18" charset="0"/>
              </a:rPr>
              <a:t>, 10 шілде түнде </a:t>
            </a:r>
            <a:r>
              <a:rPr lang="ru-RU" sz="1200" dirty="0" err="1" smtClean="0">
                <a:solidFill>
                  <a:schemeClr val="tx1"/>
                </a:solidFill>
                <a:latin typeface="Times New Roman" panose="02020603050405020304" pitchFamily="18" charset="0"/>
                <a:cs typeface="Times New Roman" panose="02020603050405020304" pitchFamily="18" charset="0"/>
              </a:rPr>
              <a:t>метеорологиялық жағдайлар қала атмосферасында</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ластаушы</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заттардың сейілуне</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smtClean="0">
                <a:solidFill>
                  <a:schemeClr val="tx1"/>
                </a:solidFill>
                <a:latin typeface="Times New Roman" panose="02020603050405020304" pitchFamily="18" charset="0"/>
                <a:cs typeface="Times New Roman" panose="02020603050405020304" pitchFamily="18" charset="0"/>
              </a:rPr>
              <a:t>ықпал етеді</a:t>
            </a:r>
            <a:r>
              <a:rPr lang="ru-RU" sz="1200" dirty="0" smtClean="0">
                <a:solidFill>
                  <a:schemeClr val="tx1"/>
                </a:solidFill>
                <a:latin typeface="Times New Roman" panose="02020603050405020304" pitchFamily="18" charset="0"/>
                <a:cs typeface="Times New Roman" panose="02020603050405020304" pitchFamily="18" charset="0"/>
              </a:rPr>
              <a:t>. </a:t>
            </a:r>
          </a:p>
        </p:txBody>
      </p:sp>
      <p:sp>
        <p:nvSpPr>
          <p:cNvPr id="12" name="Прямоугольник 21"/>
          <p:cNvSpPr/>
          <p:nvPr/>
        </p:nvSpPr>
        <p:spPr>
          <a:xfrm>
            <a:off x="4972465" y="3482705"/>
            <a:ext cx="4789072" cy="461665"/>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2023 </a:t>
            </a:r>
            <a:r>
              <a:rPr lang="ru-RU" altLang="ru-RU" sz="1200" b="1" dirty="0" err="1">
                <a:latin typeface="Times New Roman" panose="02020603050405020304" pitchFamily="18" charset="0"/>
                <a:cs typeface="Times New Roman" panose="02020603050405020304" pitchFamily="18" charset="0"/>
              </a:rPr>
              <a:t>жылғы </a:t>
            </a:r>
            <a:r>
              <a:rPr lang="ru-RU" altLang="ru-RU" sz="1200" b="1" dirty="0" smtClean="0">
                <a:latin typeface="Times New Roman" panose="02020603050405020304" pitchFamily="18" charset="0"/>
                <a:cs typeface="Times New Roman" panose="02020603050405020304" pitchFamily="18" charset="0"/>
              </a:rPr>
              <a:t>08 </a:t>
            </a:r>
            <a:r>
              <a:rPr lang="ru-RU" altLang="ru-RU" sz="1200" b="1" dirty="0" err="1" smtClean="0">
                <a:latin typeface="Times New Roman" panose="02020603050405020304" pitchFamily="18" charset="0"/>
                <a:cs typeface="Times New Roman" panose="02020603050405020304" pitchFamily="18" charset="0"/>
              </a:rPr>
              <a:t>шілде</a:t>
            </a:r>
            <a:r>
              <a:rPr lang="ru-RU" alt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itchFamily="18" charset="0"/>
                <a:cs typeface="Times New Roman" pitchFamily="18" charset="0"/>
              </a:rPr>
              <a:t>Т</a:t>
            </a:r>
            <a:r>
              <a:rPr lang="ru-RU" altLang="ru-RU" sz="1200" b="1" dirty="0" err="1" smtClean="0">
                <a:latin typeface="Times New Roman" panose="02020603050405020304" pitchFamily="18" charset="0"/>
                <a:cs typeface="Times New Roman" panose="02020603050405020304" pitchFamily="18" charset="0"/>
              </a:rPr>
              <a:t>алдықорған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a:latin typeface="Times New Roman" panose="02020603050405020304" pitchFamily="18" charset="0"/>
              <a:cs typeface="Times New Roman" panose="02020603050405020304" pitchFamily="18" charset="0"/>
            </a:endParaRPr>
          </a:p>
        </p:txBody>
      </p:sp>
      <p:graphicFrame>
        <p:nvGraphicFramePr>
          <p:cNvPr id="14"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 xmlns:p14="http://schemas.microsoft.com/office/powerpoint/2010/main" val="1173525670"/>
              </p:ext>
            </p:extLst>
          </p:nvPr>
        </p:nvGraphicFramePr>
        <p:xfrm>
          <a:off x="5024438" y="3941208"/>
          <a:ext cx="4680169" cy="2273874"/>
        </p:xfrm>
        <a:graphic>
          <a:graphicData uri="http://schemas.openxmlformats.org/drawingml/2006/table">
            <a:tbl>
              <a:tblPr firstRow="1" bandRow="1">
                <a:tableStyleId>{5C22544A-7EE6-4342-B048-85BDC9FD1C3A}</a:tableStyleId>
              </a:tblPr>
              <a:tblGrid>
                <a:gridCol w="1794201">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5936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marL="0" marR="0" indent="0" algn="ctr" defTabSz="914400" rtl="0" eaLnBrk="1" fontAlgn="auto" latinLnBrk="0" hangingPunct="1">
                        <a:lnSpc>
                          <a:spcPct val="100000"/>
                        </a:lnSpc>
                        <a:spcBef>
                          <a:spcPts val="0"/>
                        </a:spcBef>
                        <a:spcAft>
                          <a:spcPts val="0"/>
                        </a:spcAft>
                        <a:buClrTx/>
                        <a:buSzTx/>
                        <a:buFontTx/>
                        <a:buNone/>
                        <a:tabLst/>
                        <a:defRPr/>
                      </a:pP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smtClean="0">
                        <a:solidFill>
                          <a:schemeClr val="tx1"/>
                        </a:solidFill>
                        <a:latin typeface="Times New Roman" panose="02020603050405020304" pitchFamily="18" charset="0"/>
                        <a:cs typeface="Times New Roman" panose="02020603050405020304" pitchFamily="18" charset="0"/>
                      </a:endParaRPr>
                    </a:p>
                    <a:p>
                      <a:pPr algn="ct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14314">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 бөлшектер </a:t>
                      </a:r>
                      <a:r>
                        <a:rPr lang="ru-RU" sz="1000" dirty="0" smtClean="0">
                          <a:solidFill>
                            <a:schemeClr val="tx1"/>
                          </a:solidFill>
                          <a:latin typeface="Times New Roman" panose="02020603050405020304" pitchFamily="18" charset="0"/>
                          <a:cs typeface="Times New Roman" panose="02020603050405020304" pitchFamily="18" charset="0"/>
                        </a:rPr>
                        <a:t>РМ-2,5</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10185">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lang="ru-RU" sz="1000" dirty="0" err="1" smtClean="0">
                          <a:solidFill>
                            <a:schemeClr val="tx1"/>
                          </a:solidFill>
                          <a:latin typeface="Times New Roman" panose="02020603050405020304" pitchFamily="18" charset="0"/>
                          <a:cs typeface="Times New Roman" panose="02020603050405020304" pitchFamily="18" charset="0"/>
                        </a:rPr>
                        <a:t>Қалқыма</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бөлшектер</a:t>
                      </a:r>
                      <a:r>
                        <a:rPr lang="ru-RU" sz="1000" dirty="0" smtClean="0">
                          <a:solidFill>
                            <a:schemeClr val="tx1"/>
                          </a:solidFill>
                          <a:latin typeface="Times New Roman" panose="02020603050405020304" pitchFamily="18" charset="0"/>
                          <a:cs typeface="Times New Roman" panose="02020603050405020304" pitchFamily="18" charset="0"/>
                        </a:rPr>
                        <a:t> РМ-10</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10</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baseline="0" dirty="0" smtClean="0">
                          <a:latin typeface="Times New Roman KZ" pitchFamily="18" charset="0"/>
                          <a:ea typeface="Times New Roman KZ" pitchFamily="18" charset="0"/>
                        </a:rPr>
                        <a:t>0,032</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0002"/>
                  </a:ext>
                </a:extLst>
              </a:tr>
              <a:tr h="210185">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200" dirty="0" smtClean="0">
                          <a:latin typeface="Times New Roman" pitchFamily="18" charset="0"/>
                          <a:cs typeface="Times New Roman" pitchFamily="18" charset="0"/>
                        </a:rPr>
                        <a:t>7</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0,014</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10185">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286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0,057</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11</a:t>
                      </a: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0,056</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10185">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51472">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1</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100" dirty="0" smtClean="0">
                          <a:latin typeface="Times New Roman KZ" pitchFamily="18" charset="0"/>
                          <a:ea typeface="Times New Roman KZ" pitchFamily="18" charset="0"/>
                        </a:rPr>
                        <a:t>0,125</a:t>
                      </a:r>
                      <a:endParaRPr lang="ru-RU" sz="1100" dirty="0">
                        <a:latin typeface="Times New Roman KZ" pitchFamily="18" charset="0"/>
                        <a:ea typeface="Times New Roman KZ" pitchFamily="18" charset="0"/>
                      </a:endParaRPr>
                    </a:p>
                  </a:txBody>
                  <a:tcPr marL="9525" marR="9525" marT="9525" marB="0" anchor="b">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38092" y="357166"/>
            <a:ext cx="4661089" cy="830997"/>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Талдықорған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2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Гагарин к-</a:t>
            </a:r>
            <a:r>
              <a:rPr lang="ru-RU" altLang="ru-RU" sz="1200" dirty="0" err="1">
                <a:solidFill>
                  <a:srgbClr val="000000"/>
                </a:solidFill>
                <a:latin typeface="Times New Roman" panose="02020603050405020304" pitchFamily="18" charset="0"/>
                <a:cs typeface="Times New Roman" panose="02020603050405020304" pitchFamily="18" charset="0"/>
              </a:rPr>
              <a:t>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216</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a:t>
            </a:r>
            <a:r>
              <a:rPr lang="ru-RU" altLang="ru-RU" sz="1200" dirty="0" err="1" smtClean="0">
                <a:solidFill>
                  <a:srgbClr val="000000"/>
                </a:solidFill>
                <a:latin typeface="Times New Roman" panose="02020603050405020304" pitchFamily="18" charset="0"/>
                <a:cs typeface="Times New Roman" panose="02020603050405020304" pitchFamily="18" charset="0"/>
              </a:rPr>
              <a:t>екет-Қонаев </a:t>
            </a:r>
            <a:r>
              <a:rPr lang="ru-RU" altLang="ru-RU" sz="1200" dirty="0" err="1">
                <a:solidFill>
                  <a:srgbClr val="000000"/>
                </a:solidFill>
                <a:latin typeface="Times New Roman" panose="02020603050405020304" pitchFamily="18" charset="0"/>
                <a:cs typeface="Times New Roman" panose="02020603050405020304" pitchFamily="18" charset="0"/>
              </a:rPr>
              <a:t>к-сі</a:t>
            </a:r>
            <a:r>
              <a:rPr lang="ru-RU" altLang="ru-RU" sz="1200" dirty="0">
                <a:solidFill>
                  <a:srgbClr val="000000"/>
                </a:solidFill>
                <a:latin typeface="Times New Roman" panose="02020603050405020304" pitchFamily="18" charset="0"/>
                <a:cs typeface="Times New Roman" panose="02020603050405020304" pitchFamily="18" charset="0"/>
              </a:rPr>
              <a:t>, 32</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55656" y="77152"/>
            <a:ext cx="480588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212670" y="4297102"/>
            <a:ext cx="4305072" cy="1913221"/>
            <a:chOff x="517463" y="3799939"/>
            <a:chExt cx="4305072" cy="2098406"/>
          </a:xfrm>
        </p:grpSpPr>
        <p:graphicFrame>
          <p:nvGraphicFramePr>
            <p:cNvPr id="26" name="Таблица 25"/>
            <p:cNvGraphicFramePr/>
            <p:nvPr>
              <p:extLst>
                <p:ext uri="{D42A27DB-BD31-4B8C-83A1-F6EECF244321}">
                  <p14:modId xmlns="" xmlns:p14="http://schemas.microsoft.com/office/powerpoint/2010/main" val="4116802539"/>
                </p:ext>
              </p:extLst>
            </p:nvPr>
          </p:nvGraphicFramePr>
          <p:xfrm>
            <a:off x="531522" y="5029036"/>
            <a:ext cx="4035777" cy="869309"/>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Метеоболжам</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және байланыс</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+7 (7282) 41-84-32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a:t>
                        </a:r>
                        <a:r>
                          <a:rPr lang="en-US" altLang="x-none" sz="800" dirty="0" smtClean="0">
                            <a:latin typeface="Times New Roman" pitchFamily="18" charset="0"/>
                            <a:cs typeface="Times New Roman" pitchFamily="18" charset="0"/>
                          </a:rPr>
                          <a:t>:</a:t>
                        </a:r>
                        <a:r>
                          <a:rPr lang="ru-RU" altLang="x-none" sz="800" dirty="0" smtClean="0">
                            <a:latin typeface="Times New Roman" pitchFamily="18" charset="0"/>
                            <a:cs typeface="Times New Roman" pitchFamily="18" charset="0"/>
                          </a:rPr>
                          <a:t> </a:t>
                        </a:r>
                        <a:r>
                          <a:rPr lang="en-US" altLang="x-none" sz="800" dirty="0" smtClean="0">
                            <a:latin typeface="Times New Roman" pitchFamily="18" charset="0"/>
                            <a:cs typeface="Times New Roman" pitchFamily="18" charset="0"/>
                          </a:rPr>
                          <a:t>omp_ala@meteo.kz</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smtClean="0">
                            <a:latin typeface="Times New Roman" panose="02020603050405020304" pitchFamily="18" charset="0"/>
                            <a:ea typeface="Times New Roman" panose="02020603050405020304" pitchFamily="18" charset="0"/>
                          </a:rPr>
                          <a:t>Инженер-эколог</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a:latin typeface="Times New Roman" pitchFamily="18" charset="0"/>
                            <a:cs typeface="Times New Roman" pitchFamily="18" charset="0"/>
                          </a:rPr>
                          <a:t>Тел.: +7 </a:t>
                        </a:r>
                        <a:r>
                          <a:rPr sz="800">
                            <a:latin typeface="Times New Roman" pitchFamily="18" charset="0"/>
                            <a:cs typeface="Times New Roman" pitchFamily="18" charset="0"/>
                          </a:rPr>
                          <a:t>(</a:t>
                        </a:r>
                        <a:r>
                          <a:rPr sz="800" smtClean="0">
                            <a:latin typeface="Times New Roman" pitchFamily="18" charset="0"/>
                            <a:cs typeface="Times New Roman" pitchFamily="18" charset="0"/>
                          </a:rPr>
                          <a:t>7</a:t>
                        </a:r>
                        <a:r>
                          <a:rPr lang="ru-RU" sz="800" dirty="0" smtClean="0">
                            <a:latin typeface="Times New Roman" pitchFamily="18" charset="0"/>
                            <a:cs typeface="Times New Roman" pitchFamily="18" charset="0"/>
                          </a:rPr>
                          <a:t>28</a:t>
                        </a:r>
                        <a:r>
                          <a:rPr sz="800" smtClean="0">
                            <a:latin typeface="Times New Roman" pitchFamily="18" charset="0"/>
                            <a:cs typeface="Times New Roman" pitchFamily="18" charset="0"/>
                          </a:rPr>
                          <a:t>2</a:t>
                        </a:r>
                        <a:r>
                          <a:rPr sz="800">
                            <a:latin typeface="Times New Roman" pitchFamily="18" charset="0"/>
                            <a:cs typeface="Times New Roman" pitchFamily="18" charset="0"/>
                          </a:rPr>
                          <a:t>) </a:t>
                        </a:r>
                        <a:r>
                          <a:rPr lang="ru-RU" sz="800" dirty="0" smtClean="0">
                            <a:latin typeface="Times New Roman" pitchFamily="18" charset="0"/>
                            <a:cs typeface="Times New Roman" pitchFamily="18" charset="0"/>
                          </a:rPr>
                          <a:t>41</a:t>
                        </a:r>
                        <a:r>
                          <a:rPr sz="800" smtClean="0">
                            <a:latin typeface="Times New Roman" pitchFamily="18" charset="0"/>
                            <a:cs typeface="Times New Roman" pitchFamily="18" charset="0"/>
                          </a:rPr>
                          <a:t>-8</a:t>
                        </a:r>
                        <a:r>
                          <a:rPr lang="ru-RU" sz="800" dirty="0" smtClean="0">
                            <a:latin typeface="Times New Roman" pitchFamily="18" charset="0"/>
                            <a:cs typeface="Times New Roman" pitchFamily="18" charset="0"/>
                          </a:rPr>
                          <a:t>4</a:t>
                        </a:r>
                        <a:r>
                          <a:rPr sz="800" smtClean="0">
                            <a:latin typeface="Times New Roman" pitchFamily="18" charset="0"/>
                            <a:cs typeface="Times New Roman" pitchFamily="18" charset="0"/>
                          </a:rPr>
                          <a:t>-</a:t>
                        </a:r>
                        <a:r>
                          <a:rPr lang="ru-RU" sz="800" dirty="0" smtClean="0">
                            <a:latin typeface="Times New Roman" pitchFamily="18" charset="0"/>
                            <a:cs typeface="Times New Roman" pitchFamily="18" charset="0"/>
                          </a:rPr>
                          <a:t>32</a:t>
                        </a:r>
                        <a:endParaRPr sz="800" dirty="0">
                          <a:latin typeface="Times New Roman" pitchFamily="18" charset="0"/>
                          <a:cs typeface="Times New Roman" pitchFamily="18" charset="0"/>
                        </a:endParaRPr>
                      </a:p>
                      <a:p>
                        <a:pPr lvl="0" eaLnBrk="1" hangingPunct="1">
                          <a:buNone/>
                        </a:pPr>
                        <a:r>
                          <a:rPr lang="en-US" altLang="x-none" sz="800" dirty="0">
                            <a:latin typeface="Times New Roman" pitchFamily="18" charset="0"/>
                            <a:cs typeface="Times New Roman" pitchFamily="18" charset="0"/>
                          </a:rPr>
                          <a:t>E-mail: </a:t>
                        </a:r>
                        <a:r>
                          <a:rPr lang="en-US" sz="800" dirty="0" smtClean="0">
                            <a:latin typeface="Times New Roman" pitchFamily="18" charset="0"/>
                            <a:cs typeface="Times New Roman" pitchFamily="18" charset="0"/>
                          </a:rPr>
                          <a:t>nazgul.knr@gmail.com</a:t>
                        </a:r>
                        <a:endParaRPr lang="en-US" altLang="x-none" sz="800" dirty="0">
                          <a:latin typeface="Times New Roman" pitchFamily="18" charset="0"/>
                          <a:ea typeface="Times New Roman" panose="02020603050405020304" pitchFamily="18" charset="0"/>
                          <a:cs typeface="Times New Roman"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27" name="Прямоугольник 8"/>
            <p:cNvSpPr/>
            <p:nvPr/>
          </p:nvSpPr>
          <p:spPr>
            <a:xfrm>
              <a:off x="517463" y="3992618"/>
              <a:ext cx="2071401" cy="1046457"/>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smtClean="0">
                  <a:latin typeface="Times New Roman" panose="02020603050405020304" pitchFamily="18" charset="0"/>
                  <a:cs typeface="Times New Roman" panose="02020603050405020304" pitchFamily="18" charset="0"/>
                </a:rPr>
                <a:t>Талдықорған </a:t>
              </a:r>
              <a:r>
                <a:rPr lang="ru-RU" altLang="ru-RU" sz="1000" i="1" dirty="0" err="1">
                  <a:latin typeface="Times New Roman" panose="02020603050405020304" pitchFamily="18" charset="0"/>
                  <a:cs typeface="Times New Roman" panose="02020603050405020304" pitchFamily="18" charset="0"/>
                </a:rPr>
                <a:t>қ., </a:t>
              </a:r>
              <a:r>
                <a:rPr lang="ru-RU" altLang="ru-RU" sz="1000" i="1" dirty="0" smtClean="0">
                  <a:latin typeface="Times New Roman" panose="02020603050405020304" pitchFamily="18" charset="0"/>
                  <a:cs typeface="Times New Roman" panose="02020603050405020304" pitchFamily="18" charset="0"/>
                </a:rPr>
                <a:t>Гагарина </a:t>
              </a:r>
              <a:r>
                <a:rPr lang="ru-RU" altLang="ru-RU" sz="1000" i="1" dirty="0" err="1" smtClean="0">
                  <a:latin typeface="Times New Roman" panose="02020603050405020304" pitchFamily="18" charset="0"/>
                  <a:cs typeface="Times New Roman" panose="02020603050405020304" pitchFamily="18" charset="0"/>
                </a:rPr>
                <a:t>к-сі</a:t>
              </a:r>
              <a:r>
                <a:rPr lang="ru-RU" altLang="ru-RU" sz="1000" i="1" dirty="0">
                  <a:latin typeface="Times New Roman" panose="02020603050405020304" pitchFamily="18" charset="0"/>
                  <a:cs typeface="Times New Roman" panose="02020603050405020304" pitchFamily="18" charset="0"/>
                </a:rPr>
                <a:t>, </a:t>
              </a:r>
              <a:r>
                <a:rPr lang="ru-RU" altLang="ru-RU" sz="1000" i="1" dirty="0" smtClean="0">
                  <a:latin typeface="Times New Roman" panose="02020603050405020304" pitchFamily="18" charset="0"/>
                  <a:cs typeface="Times New Roman" panose="02020603050405020304" pitchFamily="18" charset="0"/>
                </a:rPr>
                <a:t>216</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531522" y="3799939"/>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05848" y="6440511"/>
            <a:ext cx="4893240" cy="246221"/>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РМК-</a:t>
            </a:r>
            <a:r>
              <a:rPr lang="ru-RU" altLang="en-US" sz="1000" b="1" i="1" dirty="0" err="1">
                <a:solidFill>
                  <a:srgbClr val="17375E"/>
                </a:solidFill>
                <a:latin typeface="Times New Roman" panose="02020603050405020304" pitchFamily="18" charset="0"/>
                <a:cs typeface="Times New Roman" panose="02020603050405020304" pitchFamily="18" charset="0"/>
              </a:rPr>
              <a:t>ға</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4953000" y="6072206"/>
            <a:ext cx="4521389" cy="307777"/>
          </a:xfrm>
          <a:prstGeom prst="rect">
            <a:avLst/>
          </a:prstGeom>
          <a:solidFill>
            <a:schemeClr val="bg1"/>
          </a:solidFill>
          <a:ln w="9525">
            <a:noFill/>
          </a:ln>
        </p:spPr>
        <p:txBody>
          <a:bodyPr wrap="square">
            <a:spAutoFit/>
          </a:bodyPr>
          <a:lstStyle/>
          <a:p>
            <a:pPr eaLnBrk="0" hangingPunct="0"/>
            <a:r>
              <a:rPr lang="kk-KZ" altLang="ru-RU" sz="14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400" b="1" i="1" dirty="0" smtClean="0">
                <a:solidFill>
                  <a:srgbClr val="000000"/>
                </a:solidFill>
                <a:latin typeface="Times New Roman" panose="02020603050405020304" pitchFamily="18" charset="0"/>
                <a:cs typeface="Times New Roman" panose="02020603050405020304" pitchFamily="18" charset="0"/>
              </a:rPr>
              <a:t>:</a:t>
            </a:r>
            <a:r>
              <a:rPr lang="ru-RU" altLang="ru-RU" sz="1400" b="1" i="1" dirty="0" smtClean="0">
                <a:solidFill>
                  <a:srgbClr val="000000"/>
                </a:solidFill>
                <a:latin typeface="Times New Roman" panose="02020603050405020304" pitchFamily="18" charset="0"/>
                <a:cs typeface="Times New Roman" panose="02020603050405020304" pitchFamily="18" charset="0"/>
              </a:rPr>
              <a:t> Мухитдинова Р А / Конысбекова Н  Р</a:t>
            </a:r>
            <a:endParaRPr lang="ru-RU" sz="1400" b="1" i="1" dirty="0" smtClean="0">
              <a:solidFill>
                <a:srgbClr val="000000"/>
              </a:solidFill>
              <a:latin typeface="Times New Roman" panose="02020603050405020304" pitchFamily="18" charset="0"/>
              <a:ea typeface="Times New Roman" panose="02020603050405020304" pitchFamily="18" charset="0"/>
            </a:endParaRPr>
          </a:p>
        </p:txBody>
      </p:sp>
      <p:graphicFrame>
        <p:nvGraphicFramePr>
          <p:cNvPr id="21" name="Таблица 20"/>
          <p:cNvGraphicFramePr/>
          <p:nvPr>
            <p:extLst>
              <p:ext uri="{D42A27DB-BD31-4B8C-83A1-F6EECF244321}">
                <p14:modId xmlns="" xmlns:p14="http://schemas.microsoft.com/office/powerpoint/2010/main" val="3173262257"/>
              </p:ext>
            </p:extLst>
          </p:nvPr>
        </p:nvGraphicFramePr>
        <p:xfrm>
          <a:off x="5234302" y="535082"/>
          <a:ext cx="4167505" cy="804672"/>
        </p:xfrm>
        <a:graphic>
          <a:graphicData uri="http://schemas.openxmlformats.org/drawingml/2006/table">
            <a:tbl>
              <a:tblPr/>
              <a:tblGrid>
                <a:gridCol w="1014842">
                  <a:extLst>
                    <a:ext uri="{9D8B030D-6E8A-4147-A177-3AD203B41FA5}">
                      <a16:colId xmlns:a16="http://schemas.microsoft.com/office/drawing/2014/main" xmlns="" val="20000"/>
                    </a:ext>
                  </a:extLst>
                </a:gridCol>
                <a:gridCol w="3152663">
                  <a:extLst>
                    <a:ext uri="{9D8B030D-6E8A-4147-A177-3AD203B41FA5}">
                      <a16:colId xmlns:a16="http://schemas.microsoft.com/office/drawing/2014/main" xmlns="" val="20001"/>
                    </a:ext>
                  </a:extLst>
                </a:gridCol>
              </a:tblGrid>
              <a:tr h="97984">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baseline="0" dirty="0" smtClean="0">
                          <a:solidFill>
                            <a:srgbClr val="000000"/>
                          </a:solidFill>
                          <a:latin typeface="Times New Roman" panose="02020603050405020304" pitchFamily="18" charset="0"/>
                        </a:rPr>
                        <a:t> </a:t>
                      </a:r>
                      <a:r>
                        <a:rPr lang="kk-KZ" altLang="en-US" sz="1000" baseline="0" dirty="0" smtClean="0">
                          <a:solidFill>
                            <a:srgbClr val="000000"/>
                          </a:solidFill>
                          <a:latin typeface="Times New Roman" panose="02020603050405020304" pitchFamily="18" charset="0"/>
                        </a:rPr>
                        <a:t>деңгейін 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97407">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Р &lt; 0,08</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төменгі</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2282">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0,08 ≤ Р &lt; 0,24</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01903">
                <a:tc>
                  <a:txBody>
                    <a:bodyPr/>
                    <a:lstStyle/>
                    <a:p>
                      <a:pPr algn="ctr">
                        <a:lnSpc>
                          <a:spcPct val="107000"/>
                        </a:lnSpc>
                        <a:spcAft>
                          <a:spcPts val="0"/>
                        </a:spcAft>
                      </a:pPr>
                      <a:r>
                        <a:rPr lang="ru-RU" sz="1000">
                          <a:effectLst/>
                          <a:latin typeface="Times New Roman" panose="02020603050405020304" pitchFamily="18" charset="0"/>
                          <a:ea typeface="Calibri" panose="020F0502020204030204" pitchFamily="34" charset="0"/>
                          <a:cs typeface="Times New Roman" panose="02020603050405020304" pitchFamily="18" charset="0"/>
                        </a:rPr>
                        <a:t>0,24 ≤ Р &lt; 0,37</a:t>
                      </a:r>
                      <a:endParaRPr lang="ru-RU" sz="100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1656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0,37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a:t>
                      </a:r>
                      <a:r>
                        <a:rPr lang="kk-KZ" sz="1000" baseline="0" dirty="0" smtClean="0">
                          <a:latin typeface="Times New Roman" panose="02020603050405020304" pitchFamily="18" charset="0"/>
                          <a:cs typeface="Times New Roman" panose="02020603050405020304" pitchFamily="18" charset="0"/>
                        </a:rPr>
                        <a:t>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0" name="Прямоугольник 29"/>
          <p:cNvSpPr/>
          <p:nvPr/>
        </p:nvSpPr>
        <p:spPr>
          <a:xfrm>
            <a:off x="4953000" y="1357298"/>
            <a:ext cx="4786346"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76513" y="2069942"/>
            <a:ext cx="4774909"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 xmlns:p14="http://schemas.microsoft.com/office/powerpoint/2010/main" val="2197573183"/>
              </p:ext>
            </p:extLst>
          </p:nvPr>
        </p:nvGraphicFramePr>
        <p:xfrm>
          <a:off x="5060895" y="242052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8691" y="4484583"/>
            <a:ext cx="4824411"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spTree>
    <p:extLst>
      <p:ext uri="{BB962C8B-B14F-4D97-AF65-F5344CB8AC3E}">
        <p14:creationId xmlns=""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19363</TotalTime>
  <Words>543</Words>
  <Application>Microsoft Office PowerPoint</Application>
  <PresentationFormat>Лист A4 (210x297 мм)</PresentationFormat>
  <Paragraphs>95</Paragraphs>
  <Slides>2</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2</vt:i4>
      </vt:variant>
    </vt:vector>
  </HeadingPairs>
  <TitlesOfParts>
    <vt:vector size="3" baseType="lpstr">
      <vt:lpstr>Тема Office</vt:lpstr>
      <vt:lpstr>Слайд 1</vt:lpstr>
      <vt:lpstr>Слайд 2</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4330</cp:revision>
  <cp:lastPrinted>2021-07-01T03:56:27Z</cp:lastPrinted>
  <dcterms:created xsi:type="dcterms:W3CDTF">2018-03-27T06:03:00Z</dcterms:created>
  <dcterms:modified xsi:type="dcterms:W3CDTF">2024-07-08T07:39:43Z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