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3" d="100"/>
          <a:sy n="103" d="100"/>
        </p:scale>
        <p:origin x="111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79080277"/>
              </p:ext>
            </p:extLst>
          </p:nvPr>
        </p:nvGraphicFramePr>
        <p:xfrm>
          <a:off x="307975" y="251534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190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8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292935"/>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шілдеге</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шілде</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smtClean="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a:t>
            </a:r>
            <a:r>
              <a:rPr lang="kk-KZ" sz="1200" dirty="0" smtClean="0">
                <a:solidFill>
                  <a:prstClr val="black"/>
                </a:solidFill>
                <a:latin typeface="Times New Roman" pitchFamily="18" charset="0"/>
                <a:cs typeface="Times New Roman" pitchFamily="18" charset="0"/>
              </a:rPr>
              <a:t>найзағай, күндіз бұршақ. </a:t>
            </a:r>
            <a:r>
              <a:rPr lang="kk-KZ" sz="1200" dirty="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ңтүстік-батыстан соғатын жел солтүстік-батысқа ауысады, </a:t>
            </a:r>
            <a:r>
              <a:rPr lang="kk-KZ" sz="1200" dirty="0">
                <a:solidFill>
                  <a:prstClr val="black"/>
                </a:solidFill>
                <a:latin typeface="Times New Roman" pitchFamily="18" charset="0"/>
                <a:cs typeface="Times New Roman" pitchFamily="18" charset="0"/>
              </a:rPr>
              <a:t>күші </a:t>
            </a:r>
            <a:r>
              <a:rPr lang="kk-KZ" sz="1200" dirty="0">
                <a:latin typeface="Times New Roman" panose="02020603050405020304" pitchFamily="18" charset="0"/>
                <a:cs typeface="Times New Roman" panose="02020603050405020304" pitchFamily="18" charset="0"/>
              </a:rPr>
              <a:t>5-10, күндіз </a:t>
            </a:r>
            <a:r>
              <a:rPr lang="kk-KZ" sz="1200" dirty="0">
                <a:solidFill>
                  <a:prstClr val="black"/>
                </a:solidFill>
                <a:latin typeface="Times New Roman" pitchFamily="18" charset="0"/>
                <a:cs typeface="Times New Roman" pitchFamily="18" charset="0"/>
              </a:rPr>
              <a:t>екпіні </a:t>
            </a:r>
            <a:r>
              <a:rPr lang="kk-KZ" sz="1200" dirty="0" smtClean="0">
                <a:solidFill>
                  <a:prstClr val="black"/>
                </a:solidFill>
                <a:latin typeface="Times New Roman" pitchFamily="18" charset="0"/>
                <a:cs typeface="Times New Roman" pitchFamily="18" charset="0"/>
              </a:rPr>
              <a:t>15-20 м/с</a:t>
            </a:r>
            <a:r>
              <a:rPr lang="kk-KZ" sz="1200" dirty="0">
                <a:latin typeface="Times New Roman" panose="02020603050405020304" pitchFamily="18" charset="0"/>
                <a:cs typeface="Times New Roman" panose="02020603050405020304" pitchFamily="18" charset="0"/>
              </a:rPr>
              <a:t>.</a:t>
            </a:r>
            <a:r>
              <a:rPr lang="kk-KZ" sz="1200" dirty="0"/>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23-25° </a:t>
            </a:r>
            <a:r>
              <a:rPr lang="kk-KZ" sz="1200" dirty="0">
                <a:solidFill>
                  <a:prstClr val="black"/>
                </a:solidFill>
                <a:latin typeface="Times New Roman" pitchFamily="18" charset="0"/>
                <a:cs typeface="Times New Roman" pitchFamily="18" charset="0"/>
              </a:rPr>
              <a:t>жылы.</a:t>
            </a:r>
          </a:p>
          <a:p>
            <a:pPr lvl="0"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шілдеге</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9</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10</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шілде</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Көшпелі бұлтты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жаңбыр, найзағай. Жел </a:t>
            </a:r>
            <a:r>
              <a:rPr lang="kk-KZ" sz="1200" dirty="0" smtClean="0">
                <a:solidFill>
                  <a:prstClr val="black"/>
                </a:solidFill>
                <a:latin typeface="Times New Roman" pitchFamily="18" charset="0"/>
                <a:cs typeface="Times New Roman" pitchFamily="18" charset="0"/>
              </a:rPr>
              <a:t>солтүстік-батыстан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5-10 м/с. Ауа температурасы </a:t>
            </a:r>
            <a:r>
              <a:rPr lang="kk-KZ" sz="1200" dirty="0" smtClean="0">
                <a:solidFill>
                  <a:prstClr val="black"/>
                </a:solidFill>
                <a:latin typeface="Times New Roman" pitchFamily="18" charset="0"/>
                <a:cs typeface="Times New Roman" pitchFamily="18" charset="0"/>
              </a:rPr>
              <a:t>14-16°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59631" y="24086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3000" y="33196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99811231"/>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238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 xmlns:a16="http://schemas.microsoft.com/office/drawing/2014/main" val="20000"/>
                    </a:ext>
                  </a:extLst>
                </a:gridCol>
                <a:gridCol w="3098905">
                  <a:extLst>
                    <a:ext uri="{9D8B030D-6E8A-4147-A177-3AD203B41FA5}">
                      <a16:colId xmlns=""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19338</TotalTime>
  <Words>582</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3710</cp:revision>
  <cp:lastPrinted>2021-07-01T03:56:27Z</cp:lastPrinted>
  <dcterms:created xsi:type="dcterms:W3CDTF">2018-03-27T06:03:00Z</dcterms:created>
  <dcterms:modified xsi:type="dcterms:W3CDTF">2024-07-08T08:20:34Z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