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B8005"/>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varScale="1">
        <p:scale>
          <a:sx n="100" d="100"/>
          <a:sy n="100" d="100"/>
        </p:scale>
        <p:origin x="-498" y="-102"/>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189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a:t>
                      </a:r>
                      <a:r>
                        <a:rPr lang="kk-KZ" altLang="zh-CN" sz="1200" b="1" i="1" u="none" kern="1200" baseline="0" dirty="0">
                          <a:solidFill>
                            <a:schemeClr val="tx1"/>
                          </a:solidFill>
                          <a:latin typeface="Times New Roman" pitchFamily="18" charset="0"/>
                          <a:ea typeface="+mn-ea"/>
                          <a:cs typeface="Times New Roman" pitchFamily="18" charset="0"/>
                        </a:rPr>
                        <a:t>07 шілде</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5076799" y="3501008"/>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a:solidFill>
                  <a:srgbClr val="000000"/>
                </a:solidFill>
                <a:latin typeface="Times New Roman" pitchFamily="18" charset="0"/>
                <a:cs typeface="Times New Roman" pitchFamily="18" charset="0"/>
              </a:rPr>
              <a:t>07 шілде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 xmlns:p14="http://schemas.microsoft.com/office/powerpoint/2010/main" val="3745915346"/>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 xmlns:a16="http://schemas.microsoft.com/office/drawing/2014/main" val="3583770891"/>
                    </a:ext>
                  </a:extLst>
                </a:gridCol>
                <a:gridCol w="1656080">
                  <a:extLst>
                    <a:ext uri="{9D8B030D-6E8A-4147-A177-3AD203B41FA5}">
                      <a16:colId xmlns="" xmlns:a16="http://schemas.microsoft.com/office/drawing/2014/main" val="1276116030"/>
                    </a:ext>
                  </a:extLst>
                </a:gridCol>
                <a:gridCol w="1415623">
                  <a:extLst>
                    <a:ext uri="{9D8B030D-6E8A-4147-A177-3AD203B41FA5}">
                      <a16:colId xmlns=""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494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0,1</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a:t>0,2</a:t>
                      </a: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7"/>
                  </a:ext>
                </a:extLst>
              </a:tr>
            </a:tbl>
          </a:graphicData>
        </a:graphic>
      </p:graphicFrame>
      <p:sp>
        <p:nvSpPr>
          <p:cNvPr id="16" name="Прямоугольник 15"/>
          <p:cNvSpPr/>
          <p:nvPr/>
        </p:nvSpPr>
        <p:spPr>
          <a:xfrm>
            <a:off x="5025008" y="332656"/>
            <a:ext cx="4608512" cy="1754326"/>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Петропавл</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 бойынша</a:t>
            </a:r>
            <a:r>
              <a:rPr lang="ru-RU" altLang="ru-RU" sz="1200" b="1" dirty="0">
                <a:latin typeface="Times New Roman" pitchFamily="18" charset="0"/>
                <a:cs typeface="Times New Roman" pitchFamily="18" charset="0"/>
              </a:rPr>
              <a:t> </a:t>
            </a:r>
            <a:r>
              <a:rPr lang="kk-KZ" altLang="ru-RU" sz="1200" b="1" dirty="0">
                <a:latin typeface="Times New Roman" pitchFamily="18" charset="0"/>
                <a:cs typeface="Times New Roman" pitchFamily="18" charset="0"/>
              </a:rPr>
              <a:t>08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endParaRPr lang="ru-RU" altLang="ru-RU" sz="1200" b="1" dirty="0">
              <a:solidFill>
                <a:srgbClr val="000000"/>
              </a:solidFill>
              <a:latin typeface="Times New Roman" pitchFamily="18" charset="0"/>
              <a:cs typeface="Times New Roman" pitchFamily="18" charset="0"/>
            </a:endParaRPr>
          </a:p>
          <a:p>
            <a:pPr lvl="0"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07 шілдеге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08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a:solidFill>
                  <a:srgbClr val="000000"/>
                </a:solidFill>
                <a:latin typeface="Times New Roman" pitchFamily="18" charset="0"/>
                <a:cs typeface="Times New Roman" pitchFamily="18" charset="0"/>
              </a:rPr>
              <a:t>20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smtClean="0">
                <a:latin typeface="Times New Roman" pitchFamily="18" charset="0"/>
                <a:cs typeface="Times New Roman" pitchFamily="18" charset="0"/>
              </a:rPr>
              <a:t>Көшпелі бұлтты, жауын-шашынсыз. Солтүстік-шығыстан, </a:t>
            </a:r>
            <a:r>
              <a:rPr lang="kk-KZ" sz="1200" dirty="0">
                <a:latin typeface="Times New Roman" pitchFamily="18" charset="0"/>
                <a:cs typeface="Times New Roman" pitchFamily="18" charset="0"/>
              </a:rPr>
              <a:t>жел соғады, күші 9-14, күндіз екпіні 15-20 м/с. Ауа температурасы түнде </a:t>
            </a:r>
            <a:r>
              <a:rPr lang="kk-KZ" sz="1200" dirty="0" smtClean="0">
                <a:latin typeface="Times New Roman" pitchFamily="18" charset="0"/>
                <a:cs typeface="Times New Roman" pitchFamily="18" charset="0"/>
              </a:rPr>
              <a:t>15-17, </a:t>
            </a:r>
            <a:r>
              <a:rPr lang="kk-KZ" sz="1200" dirty="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24-26 градус </a:t>
            </a:r>
            <a:r>
              <a:rPr lang="kk-KZ" sz="1200" dirty="0">
                <a:latin typeface="Times New Roman" pitchFamily="18" charset="0"/>
                <a:cs typeface="Times New Roman" pitchFamily="18" charset="0"/>
              </a:rPr>
              <a:t>жылы.</a:t>
            </a:r>
          </a:p>
          <a:p>
            <a:pPr algn="ctr"/>
            <a:r>
              <a:rPr lang="kk-KZ" sz="1200" b="1" dirty="0">
                <a:latin typeface="Times New Roman" pitchFamily="18" charset="0"/>
                <a:cs typeface="Times New Roman" pitchFamily="18" charset="0"/>
              </a:rPr>
              <a:t>09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ауа-райы</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болжамы</a:t>
            </a:r>
            <a:r>
              <a:rPr lang="ru-RU" altLang="ru-RU" sz="1200" b="1" dirty="0">
                <a:solidFill>
                  <a:srgbClr val="000000"/>
                </a:solidFill>
                <a:latin typeface="Times New Roman" pitchFamily="18" charset="0"/>
                <a:cs typeface="Times New Roman" pitchFamily="18" charset="0"/>
              </a:rPr>
              <a:t> </a:t>
            </a:r>
          </a:p>
          <a:p>
            <a:pPr algn="ctr"/>
            <a:r>
              <a:rPr lang="ru-RU" altLang="ru-RU" sz="1200" b="1" dirty="0">
                <a:solidFill>
                  <a:srgbClr val="000000"/>
                </a:solidFill>
                <a:latin typeface="Times New Roman" pitchFamily="18" charset="0"/>
                <a:cs typeface="Times New Roman" pitchFamily="18" charset="0"/>
              </a:rPr>
              <a:t>2024 </a:t>
            </a:r>
            <a:r>
              <a:rPr lang="ru-RU" altLang="ru-RU" sz="1200" b="1" dirty="0" err="1">
                <a:solidFill>
                  <a:srgbClr val="000000"/>
                </a:solidFill>
                <a:latin typeface="Times New Roman" pitchFamily="18" charset="0"/>
                <a:cs typeface="Times New Roman" pitchFamily="18" charset="0"/>
              </a:rPr>
              <a:t>жылғы</a:t>
            </a:r>
            <a:r>
              <a:rPr lang="ru-RU" altLang="ru-RU" sz="1200" b="1" dirty="0">
                <a:solidFill>
                  <a:srgbClr val="000000"/>
                </a:solidFill>
                <a:latin typeface="Times New Roman" pitchFamily="18" charset="0"/>
                <a:cs typeface="Times New Roman" pitchFamily="18" charset="0"/>
              </a:rPr>
              <a:t> </a:t>
            </a:r>
            <a:r>
              <a:rPr lang="kk-KZ" sz="1200" b="1" dirty="0">
                <a:latin typeface="Times New Roman" pitchFamily="18" charset="0"/>
                <a:cs typeface="Times New Roman" pitchFamily="18" charset="0"/>
              </a:rPr>
              <a:t>08 </a:t>
            </a:r>
            <a:r>
              <a:rPr lang="kk-KZ" sz="1200" b="1" dirty="0">
                <a:solidFill>
                  <a:srgbClr val="000000"/>
                </a:solidFill>
                <a:latin typeface="Times New Roman" pitchFamily="18" charset="0"/>
                <a:cs typeface="Times New Roman" pitchFamily="18" charset="0"/>
              </a:rPr>
              <a:t>шілдеге</a:t>
            </a:r>
            <a:r>
              <a:rPr lang="kk-KZ" altLang="ru-RU" sz="1200" b="1" dirty="0">
                <a:solidFill>
                  <a:srgbClr val="000000"/>
                </a:solidFill>
                <a:latin typeface="Times New Roman" pitchFamily="18" charset="0"/>
                <a:cs typeface="Times New Roman" pitchFamily="18" charset="0"/>
              </a:rPr>
              <a:t> 2</a:t>
            </a:r>
            <a:r>
              <a:rPr lang="ru-RU" altLang="ru-RU" sz="1200" b="1" dirty="0">
                <a:solidFill>
                  <a:srgbClr val="000000"/>
                </a:solidFill>
                <a:latin typeface="Times New Roman" pitchFamily="18" charset="0"/>
                <a:cs typeface="Times New Roman" pitchFamily="18" charset="0"/>
              </a:rPr>
              <a:t>0 </a:t>
            </a:r>
            <a:r>
              <a:rPr lang="ru-RU" altLang="ru-RU" sz="1200" b="1" dirty="0" err="1">
                <a:solidFill>
                  <a:srgbClr val="000000"/>
                </a:solidFill>
                <a:latin typeface="Times New Roman" pitchFamily="18" charset="0"/>
                <a:cs typeface="Times New Roman" pitchFamily="18" charset="0"/>
              </a:rPr>
              <a:t>сағаттан</a:t>
            </a:r>
            <a:r>
              <a:rPr lang="ru-RU" altLang="ru-RU" sz="1200" b="1" dirty="0">
                <a:solidFill>
                  <a:srgbClr val="000000"/>
                </a:solidFill>
                <a:latin typeface="Times New Roman" pitchFamily="18" charset="0"/>
                <a:cs typeface="Times New Roman" pitchFamily="18" charset="0"/>
              </a:rPr>
              <a:t> </a:t>
            </a:r>
            <a:r>
              <a:rPr lang="kk-KZ" altLang="ru-RU" sz="1200" b="1" dirty="0">
                <a:solidFill>
                  <a:srgbClr val="000000"/>
                </a:solidFill>
                <a:latin typeface="Times New Roman" pitchFamily="18" charset="0"/>
                <a:cs typeface="Times New Roman" pitchFamily="18" charset="0"/>
              </a:rPr>
              <a:t>09 шілдеге </a:t>
            </a:r>
            <a:r>
              <a:rPr lang="ru-RU" sz="1200" b="1" dirty="0">
                <a:solidFill>
                  <a:srgbClr val="000000"/>
                </a:solidFill>
                <a:latin typeface="Times New Roman" pitchFamily="18" charset="0"/>
                <a:cs typeface="Times New Roman" pitchFamily="18" charset="0"/>
              </a:rPr>
              <a:t>08 </a:t>
            </a:r>
            <a:r>
              <a:rPr lang="ru-RU" altLang="ru-RU" sz="1200" b="1" dirty="0" err="1">
                <a:solidFill>
                  <a:srgbClr val="000000"/>
                </a:solidFill>
                <a:latin typeface="Times New Roman" pitchFamily="18" charset="0"/>
                <a:cs typeface="Times New Roman" pitchFamily="18" charset="0"/>
              </a:rPr>
              <a:t>сағатқа дейін</a:t>
            </a:r>
            <a:r>
              <a:rPr lang="ru-RU" altLang="ru-RU" sz="1200" b="1" dirty="0">
                <a:solidFill>
                  <a:srgbClr val="000000"/>
                </a:solidFill>
                <a:latin typeface="Times New Roman" pitchFamily="18" charset="0"/>
                <a:cs typeface="Times New Roman" pitchFamily="18" charset="0"/>
              </a:rPr>
              <a:t> </a:t>
            </a:r>
          </a:p>
          <a:p>
            <a:pPr indent="180975" algn="just"/>
            <a:r>
              <a:rPr lang="kk-KZ" sz="1200" dirty="0">
                <a:latin typeface="Times New Roman" pitchFamily="18" charset="0"/>
                <a:cs typeface="Times New Roman" pitchFamily="18" charset="0"/>
              </a:rPr>
              <a:t>Көшпелі бұлтты, жауын-шашынсыз. Солтүстік-шығыстан жел соғады, күші </a:t>
            </a:r>
            <a:r>
              <a:rPr lang="kk-KZ" sz="1200" dirty="0" smtClean="0">
                <a:latin typeface="Times New Roman" pitchFamily="18" charset="0"/>
                <a:cs typeface="Times New Roman" pitchFamily="18" charset="0"/>
              </a:rPr>
              <a:t>9-14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kk-KZ" sz="1200" dirty="0">
                <a:latin typeface="Times New Roman" pitchFamily="18" charset="0"/>
                <a:cs typeface="Times New Roman" pitchFamily="18" charset="0"/>
              </a:rPr>
              <a:t>Ауа температурасы </a:t>
            </a:r>
            <a:r>
              <a:rPr lang="kk-KZ" sz="1200" dirty="0" smtClean="0">
                <a:latin typeface="Times New Roman" pitchFamily="18" charset="0"/>
                <a:cs typeface="Times New Roman" pitchFamily="18" charset="0"/>
              </a:rPr>
              <a:t>14-16 </a:t>
            </a:r>
            <a:r>
              <a:rPr lang="kk-KZ" sz="1200" dirty="0">
                <a:latin typeface="Times New Roman" pitchFamily="18" charset="0"/>
                <a:cs typeface="Times New Roman" pitchFamily="18" charset="0"/>
              </a:rPr>
              <a:t>градус жылы.</a:t>
            </a:r>
            <a:endParaRPr lang="ru-RU" altLang="en-US" sz="12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2024 </a:t>
            </a:r>
            <a:r>
              <a:rPr lang="ru-RU" sz="1100" dirty="0" err="1">
                <a:solidFill>
                  <a:schemeClr val="tx1"/>
                </a:solidFill>
                <a:latin typeface="Times New Roman" pitchFamily="18" charset="0"/>
                <a:cs typeface="Times New Roman" pitchFamily="18" charset="0"/>
              </a:rPr>
              <a:t>жылдың</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08 шілдеге</a:t>
            </a:r>
            <a:r>
              <a:rPr lang="kk-KZ" sz="1100" dirty="0">
                <a:solidFill>
                  <a:srgbClr val="000000"/>
                </a:solidFill>
                <a:latin typeface="Times New Roman" pitchFamily="18" charset="0"/>
                <a:cs typeface="Times New Roman" pitchFamily="18" charset="0"/>
              </a:rPr>
              <a:t>, 09 шілдеге</a:t>
            </a:r>
            <a:r>
              <a:rPr lang="kk-KZ"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16792"/>
            <a:chOff x="531522" y="3799939"/>
            <a:chExt cx="4291013" cy="2024860"/>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/Т.Марьина</a:t>
            </a:r>
            <a:endParaRPr lang="ru-RU" sz="1200" b="1" i="1" dirty="0">
              <a:solidFill>
                <a:srgbClr val="000000"/>
              </a:solidFill>
              <a:latin typeface="Times New Roman" pitchFamily="18" charset="0"/>
              <a:ea typeface="Times New Roman" panose="02020603050405020304" pitchFamily="18" charset="0"/>
              <a:cs typeface="Times New Roman" pitchFamily="18" charset="0"/>
            </a:endParaRPr>
          </a:p>
        </p:txBody>
      </p:sp>
      <p:graphicFrame>
        <p:nvGraphicFramePr>
          <p:cNvPr id="20" name="Таблица 19"/>
          <p:cNvGraphicFramePr/>
          <p:nvPr>
            <p:extLst>
              <p:ext uri="{D42A27DB-BD31-4B8C-83A1-F6EECF244321}">
                <p14:modId xmlns=""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 xmlns:a16="http://schemas.microsoft.com/office/drawing/2014/main" val="20000"/>
                    </a:ext>
                  </a:extLst>
                </a:gridCol>
                <a:gridCol w="3072937">
                  <a:extLst>
                    <a:ext uri="{9D8B030D-6E8A-4147-A177-3AD203B41FA5}">
                      <a16:colId xmlns=""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15252</TotalTime>
  <Words>552</Words>
  <Application>Microsoft Office PowerPoint</Application>
  <PresentationFormat>Лист A4 (210x297 мм)</PresentationFormat>
  <Paragraphs>95</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4916</cp:revision>
  <cp:lastPrinted>2021-07-01T03:56:27Z</cp:lastPrinted>
  <dcterms:created xsi:type="dcterms:W3CDTF">2018-03-27T06:03:00Z</dcterms:created>
  <dcterms:modified xsi:type="dcterms:W3CDTF">2024-07-07T08:08:11Z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