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41581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0117286"/>
              </p:ext>
            </p:extLst>
          </p:nvPr>
        </p:nvGraphicFramePr>
        <p:xfrm>
          <a:off x="4982718" y="4155260"/>
          <a:ext cx="4722809" cy="2286000"/>
        </p:xfrm>
        <a:graphic>
          <a:graphicData uri="http://schemas.openxmlformats.org/drawingml/2006/table">
            <a:tbl>
              <a:tblPr firstRow="1" bandRow="1">
                <a:tableStyleId>{5C22544A-7EE6-4342-B048-85BDC9FD1C3A}</a:tableStyleId>
              </a:tblPr>
              <a:tblGrid>
                <a:gridCol w="1287637">
                  <a:extLst>
                    <a:ext uri="{9D8B030D-6E8A-4147-A177-3AD203B41FA5}">
                      <a16:colId xmlns:a16="http://schemas.microsoft.com/office/drawing/2014/main" val="3583770891"/>
                    </a:ext>
                  </a:extLst>
                </a:gridCol>
                <a:gridCol w="1692825">
                  <a:extLst>
                    <a:ext uri="{9D8B030D-6E8A-4147-A177-3AD203B41FA5}">
                      <a16:colId xmlns:a16="http://schemas.microsoft.com/office/drawing/2014/main" val="1276116030"/>
                    </a:ext>
                  </a:extLst>
                </a:gridCol>
                <a:gridCol w="1742347">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r>
                        <a:rPr lang="en-US" sz="1000">
                          <a:effectLst/>
                          <a:latin typeface="Times New Roman" panose="02020603050405020304" pitchFamily="18" charset="0"/>
                          <a:ea typeface="SimSun" panose="02010600030101010101" pitchFamily="2" charset="-122"/>
                        </a:rPr>
                        <a:t>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419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a:t>
                      </a:r>
                      <a:r>
                        <a:rPr lang="en-US" sz="1000">
                          <a:effectLst/>
                          <a:latin typeface="Times New Roman" panose="02020603050405020304" pitchFamily="18" charset="0"/>
                          <a:ea typeface="SimSun" panose="02010600030101010101" pitchFamily="2" charset="-122"/>
                        </a:rPr>
                        <a:t>084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r>
                        <a:rPr lang="en-US" sz="1000">
                          <a:effectLst/>
                          <a:latin typeface="Times New Roman" panose="02020603050405020304" pitchFamily="18" charset="0"/>
                          <a:ea typeface="SimSun" panose="02010600030101010101" pitchFamily="2" charset="-122"/>
                        </a:rPr>
                        <a:t>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r>
                        <a:rPr lang="en-US" sz="1000">
                          <a:effectLst/>
                          <a:latin typeface="Times New Roman" panose="02020603050405020304" pitchFamily="18" charset="0"/>
                          <a:ea typeface="SimSun" panose="02010600030101010101" pitchFamily="2" charset="-122"/>
                        </a:rPr>
                        <a:t>11</a:t>
                      </a:r>
                      <a:r>
                        <a:rPr lang="ru-RU" sz="1000">
                          <a:effectLst/>
                          <a:latin typeface="Times New Roman" panose="02020603050405020304" pitchFamily="18" charset="0"/>
                          <a:ea typeface="SimSun" panose="02010600030101010101" pitchFamily="2" charset="-122"/>
                        </a:rPr>
                        <a:t>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r>
                        <a:rPr lang="en-US" sz="1000">
                          <a:effectLst/>
                          <a:latin typeface="Times New Roman" panose="02020603050405020304" pitchFamily="18" charset="0"/>
                          <a:ea typeface="SimSun" panose="02010600030101010101" pitchFamily="2" charset="-122"/>
                        </a:rPr>
                        <a:t>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a:t>
                      </a:r>
                      <a:r>
                        <a:rPr lang="en-US" sz="1000" dirty="0">
                          <a:effectLst/>
                          <a:latin typeface="Times New Roman" panose="02020603050405020304" pitchFamily="18" charset="0"/>
                          <a:ea typeface="SimSun" panose="02010600030101010101" pitchFamily="2" charset="-122"/>
                        </a:rPr>
                        <a:t>6</a:t>
                      </a:r>
                      <a:r>
                        <a:rPr lang="kk-KZ" sz="1000" dirty="0">
                          <a:effectLst/>
                          <a:latin typeface="Times New Roman" panose="02020603050405020304" pitchFamily="18" charset="0"/>
                          <a:ea typeface="SimSun" panose="02010600030101010101" pitchFamily="2" charset="-122"/>
                        </a:rPr>
                        <a:t>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08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07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9-14 м/с. Ауа температурасы түнде 20-22, күндіз 30-32 градус қатты ыстық.</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09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08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09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26236</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5115</cp:revision>
  <cp:lastPrinted>2021-07-01T03:56:27Z</cp:lastPrinted>
  <dcterms:created xsi:type="dcterms:W3CDTF">2018-03-27T06:03:00Z</dcterms:created>
  <dcterms:modified xsi:type="dcterms:W3CDTF">2024-07-07T07:34:47Z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