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1" d="100"/>
          <a:sy n="101" d="100"/>
        </p:scale>
        <p:origin x="144" y="114"/>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688612196"/>
              </p:ext>
            </p:extLst>
          </p:nvPr>
        </p:nvGraphicFramePr>
        <p:xfrm>
          <a:off x="344488" y="2292860"/>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189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7</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81369" y="2519255"/>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деңгейі</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752891493"/>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0.00</a:t>
                      </a:r>
                      <a:r>
                        <a:rPr lang="en-US" sz="1100" b="0" i="0" u="none" strike="noStrike" dirty="0" smtClean="0">
                          <a:solidFill>
                            <a:srgbClr val="000000"/>
                          </a:solidFill>
                          <a:effectLst/>
                          <a:latin typeface="Calibri" panose="020F0502020204030204" pitchFamily="34" charset="0"/>
                        </a:rPr>
                        <a:t>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0.017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1974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a:t>
                      </a:r>
                      <a:r>
                        <a:rPr lang="ru-RU" sz="1100" b="0" i="0" u="none" strike="noStrike" dirty="0" smtClean="0">
                          <a:solidFill>
                            <a:srgbClr val="000000"/>
                          </a:solidFill>
                          <a:effectLst/>
                          <a:latin typeface="Calibri" panose="020F0502020204030204" pitchFamily="34" charset="0"/>
                        </a:rPr>
                        <a:t>395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12</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a:t>
                      </a:r>
                      <a:r>
                        <a:rPr lang="ru-RU" sz="1100" b="0" i="0" u="none" strike="noStrike" dirty="0" smtClean="0">
                          <a:solidFill>
                            <a:srgbClr val="000000"/>
                          </a:solidFill>
                          <a:effectLst/>
                          <a:latin typeface="Calibri" panose="020F0502020204030204" pitchFamily="34" charset="0"/>
                        </a:rPr>
                        <a:t>525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a:t>
                      </a:r>
                      <a:r>
                        <a:rPr lang="ru-RU" sz="700" i="1" baseline="0" dirty="0" err="1" smtClean="0">
                          <a:latin typeface="Times New Roman" panose="02020603050405020304" pitchFamily="18" charset="0"/>
                          <a:cs typeface="Times New Roman" panose="02020603050405020304" pitchFamily="18" charset="0"/>
                        </a:rPr>
                        <a:t>ауаның</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en-US" altLang="ru-RU" sz="1200" b="1" dirty="0" smtClean="0">
                <a:latin typeface="Times New Roman" panose="02020603050405020304" pitchFamily="18" charset="0"/>
                <a:cs typeface="Times New Roman" panose="02020603050405020304" pitchFamily="18" charset="0"/>
              </a:rPr>
              <a:t>7</a:t>
            </a:r>
            <a:r>
              <a:rPr lang="kk-KZ" altLang="ru-RU" sz="1200" b="1" dirty="0" smtClean="0">
                <a:latin typeface="Times New Roman" panose="02020603050405020304" pitchFamily="18" charset="0"/>
                <a:cs typeface="Times New Roman" panose="02020603050405020304" pitchFamily="18" charset="0"/>
              </a:rPr>
              <a:t> шілде</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292935"/>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2024 </a:t>
            </a:r>
            <a:r>
              <a:rPr lang="kk-KZ" altLang="ru-RU" sz="1100" b="1" dirty="0">
                <a:latin typeface="Times New Roman" panose="02020603050405020304" pitchFamily="18" charset="0"/>
                <a:cs typeface="Times New Roman" panose="02020603050405020304" pitchFamily="18" charset="0"/>
              </a:rPr>
              <a:t>жыл </a:t>
            </a:r>
            <a:r>
              <a:rPr lang="kk-KZ" altLang="ru-RU" sz="1100" b="1" dirty="0" smtClean="0">
                <a:latin typeface="Times New Roman" panose="02020603050405020304" pitchFamily="18" charset="0"/>
                <a:cs typeface="Times New Roman" panose="02020603050405020304" pitchFamily="18" charset="0"/>
              </a:rPr>
              <a:t>0</a:t>
            </a:r>
            <a:r>
              <a:rPr lang="en-US" altLang="ru-RU" sz="1100" b="1" dirty="0" smtClean="0">
                <a:latin typeface="Times New Roman" panose="02020603050405020304" pitchFamily="18" charset="0"/>
                <a:cs typeface="Times New Roman" panose="02020603050405020304" pitchFamily="18" charset="0"/>
              </a:rPr>
              <a:t>8</a:t>
            </a:r>
            <a:r>
              <a:rPr lang="kk-KZ"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шілдеге </a:t>
            </a:r>
            <a:r>
              <a:rPr lang="kk-KZ" altLang="ru-RU" sz="1100" b="1" dirty="0" smtClean="0">
                <a:latin typeface="Times New Roman" panose="02020603050405020304" pitchFamily="18" charset="0"/>
                <a:cs typeface="Times New Roman" panose="02020603050405020304" pitchFamily="18" charset="0"/>
              </a:rPr>
              <a:t>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2024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0</a:t>
            </a:r>
            <a:r>
              <a:rPr lang="en-US" altLang="ru-RU" sz="1100" b="1" dirty="0" smtClean="0">
                <a:solidFill>
                  <a:srgbClr val="000000"/>
                </a:solidFill>
                <a:latin typeface="Times New Roman" panose="02020603050405020304" pitchFamily="18" charset="0"/>
                <a:cs typeface="Times New Roman" panose="02020603050405020304" pitchFamily="18" charset="0"/>
              </a:rPr>
              <a:t>7</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smtClean="0">
                <a:solidFill>
                  <a:srgbClr val="000000"/>
                </a:solidFill>
                <a:latin typeface="Times New Roman" panose="02020603050405020304" pitchFamily="18" charset="0"/>
                <a:cs typeface="Times New Roman" panose="02020603050405020304" pitchFamily="18" charset="0"/>
              </a:rPr>
              <a:t>шілде</a:t>
            </a: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2024 ж. 0</a:t>
            </a:r>
            <a:r>
              <a:rPr lang="en-US" altLang="ru-RU" sz="1100" b="1" dirty="0" smtClean="0">
                <a:solidFill>
                  <a:srgbClr val="000000"/>
                </a:solidFill>
                <a:latin typeface="Times New Roman" panose="02020603050405020304" pitchFamily="18" charset="0"/>
                <a:cs typeface="Times New Roman" panose="02020603050405020304" pitchFamily="18" charset="0"/>
              </a:rPr>
              <a:t>8</a:t>
            </a:r>
            <a:r>
              <a:rPr lang="kk-KZ" altLang="ru-RU" sz="1100" b="1" dirty="0" smtClean="0">
                <a:solidFill>
                  <a:srgbClr val="000000"/>
                </a:solidFill>
                <a:latin typeface="Times New Roman" panose="02020603050405020304" pitchFamily="18" charset="0"/>
                <a:cs typeface="Times New Roman" panose="02020603050405020304" pitchFamily="18" charset="0"/>
              </a:rPr>
              <a:t> шілде</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бұлтты, күндіз өткінші жаңбыр, найзағай</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күші </a:t>
            </a:r>
            <a:r>
              <a:rPr lang="kk-KZ" sz="1100" dirty="0" smtClean="0">
                <a:solidFill>
                  <a:srgbClr val="000000"/>
                </a:solidFill>
                <a:latin typeface="Times New Roman" panose="02020603050405020304" pitchFamily="18" charset="0"/>
                <a:cs typeface="Times New Roman" panose="02020603050405020304" pitchFamily="18" charset="0"/>
                <a:sym typeface="+mn-ea"/>
              </a:rPr>
              <a:t>9-14 </a:t>
            </a:r>
            <a:r>
              <a:rPr lang="kk-KZ" sz="1100" dirty="0" smtClean="0">
                <a:solidFill>
                  <a:prstClr val="black"/>
                </a:solidFill>
                <a:latin typeface="Times New Roman" pitchFamily="18" charset="0"/>
                <a:cs typeface="Times New Roman" pitchFamily="18" charset="0"/>
              </a:rPr>
              <a:t>м/с</a:t>
            </a:r>
            <a:r>
              <a:rPr lang="kk-KZ" sz="1100" dirty="0" smtClean="0">
                <a:solidFill>
                  <a:prstClr val="black"/>
                </a:solidFill>
                <a:latin typeface="Times New Roman" pitchFamily="18" charset="0"/>
                <a:cs typeface="Times New Roman" pitchFamily="18" charset="0"/>
              </a:rPr>
              <a:t>. Ауа температурасы түнде </a:t>
            </a:r>
            <a:r>
              <a:rPr lang="kk-KZ" sz="1100" dirty="0" smtClean="0">
                <a:solidFill>
                  <a:prstClr val="black"/>
                </a:solidFill>
                <a:latin typeface="Times New Roman" pitchFamily="18" charset="0"/>
                <a:cs typeface="Times New Roman" pitchFamily="18" charset="0"/>
              </a:rPr>
              <a:t>26-28 жылы,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37-39 градус қатты ыстық.</a:t>
            </a:r>
            <a:endParaRPr lang="kk-KZ" sz="1100" dirty="0" smtClean="0">
              <a:solidFill>
                <a:prstClr val="black"/>
              </a:solidFill>
              <a:latin typeface="Times New Roman" pitchFamily="18" charset="0"/>
              <a:cs typeface="Times New Roman" pitchFamily="18" charset="0"/>
            </a:endParaRP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09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2024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8</a:t>
            </a:r>
            <a:r>
              <a:rPr lang="kk-KZ" sz="1100" b="1" dirty="0" smtClean="0">
                <a:solidFill>
                  <a:srgbClr val="000000"/>
                </a:solidFill>
                <a:latin typeface="Times New Roman" panose="02020603050405020304" pitchFamily="18" charset="0"/>
                <a:cs typeface="Times New Roman" panose="02020603050405020304" pitchFamily="18" charset="0"/>
              </a:rPr>
              <a:t> шілде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a:t>
            </a:r>
            <a:r>
              <a:rPr lang="en-US" sz="1100" b="1" dirty="0" smtClean="0">
                <a:solidFill>
                  <a:srgbClr val="000000"/>
                </a:solidFill>
                <a:latin typeface="Times New Roman" panose="02020603050405020304" pitchFamily="18" charset="0"/>
                <a:cs typeface="Times New Roman" panose="02020603050405020304" pitchFamily="18" charset="0"/>
              </a:rPr>
              <a:t>4</a:t>
            </a:r>
            <a:r>
              <a:rPr lang="ru-RU" sz="1100" b="1" dirty="0" smtClean="0">
                <a:solidFill>
                  <a:srgbClr val="000000"/>
                </a:solidFill>
                <a:latin typeface="Times New Roman" panose="02020603050405020304" pitchFamily="18" charset="0"/>
                <a:cs typeface="Times New Roman" panose="02020603050405020304" pitchFamily="18" charset="0"/>
              </a:rPr>
              <a:t> ж. </a:t>
            </a:r>
            <a:r>
              <a:rPr lang="kk-KZ" sz="1100" b="1" dirty="0" smtClean="0">
                <a:solidFill>
                  <a:srgbClr val="000000"/>
                </a:solidFill>
                <a:latin typeface="Times New Roman" panose="02020603050405020304" pitchFamily="18" charset="0"/>
                <a:cs typeface="Times New Roman" panose="02020603050405020304" pitchFamily="18" charset="0"/>
              </a:rPr>
              <a:t>0</a:t>
            </a:r>
            <a:r>
              <a:rPr lang="en-US" sz="1100" b="1" dirty="0" smtClean="0">
                <a:solidFill>
                  <a:srgbClr val="000000"/>
                </a:solidFill>
                <a:latin typeface="Times New Roman" panose="02020603050405020304" pitchFamily="18" charset="0"/>
                <a:cs typeface="Times New Roman" panose="02020603050405020304" pitchFamily="18" charset="0"/>
              </a:rPr>
              <a:t>9</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шілде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smtClean="0">
                <a:solidFill>
                  <a:srgbClr val="000000"/>
                </a:solidFill>
                <a:latin typeface="Times New Roman" panose="02020603050405020304" pitchFamily="18" charset="0"/>
                <a:cs typeface="Times New Roman" panose="02020603050405020304" pitchFamily="18" charset="0"/>
              </a:rPr>
              <a:t>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Көшпелі </a:t>
            </a:r>
            <a:r>
              <a:rPr lang="kk-KZ" sz="1100" dirty="0">
                <a:solidFill>
                  <a:srgbClr val="000000"/>
                </a:solidFill>
                <a:latin typeface="Times New Roman" panose="02020603050405020304" pitchFamily="18" charset="0"/>
                <a:cs typeface="Times New Roman" panose="02020603050405020304" pitchFamily="18" charset="0"/>
                <a:sym typeface="+mn-ea"/>
              </a:rPr>
              <a:t>бұлтты,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a:t>
            </a:r>
            <a:r>
              <a:rPr lang="kk-KZ" sz="1100" dirty="0" smtClean="0">
                <a:solidFill>
                  <a:srgbClr val="000000"/>
                </a:solidFill>
                <a:latin typeface="Times New Roman" panose="02020603050405020304" pitchFamily="18" charset="0"/>
                <a:cs typeface="Times New Roman" panose="02020603050405020304" pitchFamily="18" charset="0"/>
                <a:sym typeface="+mn-ea"/>
              </a:rPr>
              <a:t>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9-14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26-28 жылы.</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Курмангабулова Н.</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28600</TotalTime>
  <Words>596</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3436</cp:revision>
  <cp:lastPrinted>2021-07-01T07:38:07Z</cp:lastPrinted>
  <dcterms:created xsi:type="dcterms:W3CDTF">2018-03-27T06:03:00Z</dcterms:created>
  <dcterms:modified xsi:type="dcterms:W3CDTF">2024-07-07T07:47:54Z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