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B8005"/>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00" d="100"/>
          <a:sy n="100" d="100"/>
        </p:scale>
        <p:origin x="-2490" y="-342"/>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9939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179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2024 жыл 27 </a:t>
                      </a:r>
                      <a:r>
                        <a:rPr lang="kk-KZ" altLang="zh-CN" sz="1200" b="1" i="1" u="none" kern="1200" baseline="0" dirty="0">
                          <a:solidFill>
                            <a:schemeClr val="tx1"/>
                          </a:solidFill>
                          <a:latin typeface="Times New Roman" pitchFamily="18" charset="0"/>
                          <a:ea typeface="+mn-ea"/>
                          <a:cs typeface="Times New Roman" pitchFamily="18" charset="0"/>
                        </a:rPr>
                        <a:t>маусым</a:t>
                      </a:r>
                      <a:endParaRPr lang="zh-CN" altLang="x-none" sz="1200" b="1" i="1" dirty="0">
                        <a:solidFill>
                          <a:srgbClr val="002060"/>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76799" y="3501008"/>
            <a:ext cx="482920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27 </a:t>
            </a:r>
            <a:r>
              <a:rPr lang="kk-KZ" altLang="ru-RU" sz="1200" b="1" dirty="0">
                <a:solidFill>
                  <a:srgbClr val="000000"/>
                </a:solidFill>
                <a:latin typeface="Times New Roman" pitchFamily="18" charset="0"/>
                <a:cs typeface="Times New Roman" pitchFamily="18" charset="0"/>
              </a:rPr>
              <a:t>маусым</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2767869638"/>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 xmlns:a16="http://schemas.microsoft.com/office/drawing/2014/main" val="3583770891"/>
                    </a:ext>
                  </a:extLst>
                </a:gridCol>
                <a:gridCol w="1656080">
                  <a:extLst>
                    <a:ext uri="{9D8B030D-6E8A-4147-A177-3AD203B41FA5}">
                      <a16:colId xmlns="" xmlns:a16="http://schemas.microsoft.com/office/drawing/2014/main" val="1276116030"/>
                    </a:ext>
                  </a:extLst>
                </a:gridCol>
                <a:gridCol w="1415623">
                  <a:extLst>
                    <a:ext uri="{9D8B030D-6E8A-4147-A177-3AD203B41FA5}">
                      <a16:colId xmlns="" xmlns:a16="http://schemas.microsoft.com/office/drawing/2014/main"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400" dirty="0"/>
                        <a:t>0</a:t>
                      </a: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400" dirty="0"/>
                        <a:t>0,00</a:t>
                      </a: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400" dirty="0"/>
                        <a:t>30</a:t>
                      </a: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400" dirty="0"/>
                        <a:t>0,06</a:t>
                      </a: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400" dirty="0"/>
                        <a:t>738</a:t>
                      </a: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400" dirty="0"/>
                        <a:t>0,1</a:t>
                      </a: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400" dirty="0"/>
                        <a:t>45</a:t>
                      </a: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400" dirty="0"/>
                        <a:t>0,2</a:t>
                      </a: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400" dirty="0"/>
                        <a:t>6</a:t>
                      </a: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400" dirty="0"/>
                        <a:t>0,02</a:t>
                      </a: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400" dirty="0"/>
                        <a:t>6</a:t>
                      </a: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400" dirty="0"/>
                        <a:t>0,8</a:t>
                      </a: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sp>
        <p:nvSpPr>
          <p:cNvPr id="16" name="Прямоугольник 15"/>
          <p:cNvSpPr/>
          <p:nvPr/>
        </p:nvSpPr>
        <p:spPr>
          <a:xfrm>
            <a:off x="5025008" y="332656"/>
            <a:ext cx="4608512" cy="1668149"/>
          </a:xfrm>
          <a:prstGeom prst="rect">
            <a:avLst/>
          </a:prstGeom>
        </p:spPr>
        <p:txBody>
          <a:bodyPr wrap="square">
            <a:spAutoFit/>
          </a:bodyPr>
          <a:lstStyle/>
          <a:p>
            <a:pPr lvl="0" algn="ctr"/>
            <a:r>
              <a:rPr lang="ru-RU" altLang="ru-RU" sz="1130" b="1" dirty="0" err="1">
                <a:latin typeface="Times New Roman" pitchFamily="18" charset="0"/>
                <a:cs typeface="Times New Roman" pitchFamily="18" charset="0"/>
              </a:rPr>
              <a:t>Петропавл</a:t>
            </a:r>
            <a:r>
              <a:rPr lang="ru-RU" altLang="ru-RU" sz="1130" b="1" dirty="0">
                <a:latin typeface="Times New Roman" pitchFamily="18" charset="0"/>
                <a:cs typeface="Times New Roman" pitchFamily="18" charset="0"/>
              </a:rPr>
              <a:t> </a:t>
            </a:r>
            <a:r>
              <a:rPr lang="ru-RU" altLang="ru-RU" sz="1130" b="1" dirty="0" err="1">
                <a:latin typeface="Times New Roman" pitchFamily="18" charset="0"/>
                <a:cs typeface="Times New Roman" pitchFamily="18" charset="0"/>
              </a:rPr>
              <a:t>қаласы бойынша</a:t>
            </a:r>
            <a:r>
              <a:rPr lang="ru-RU" altLang="ru-RU" sz="1130" b="1" dirty="0">
                <a:latin typeface="Times New Roman" pitchFamily="18" charset="0"/>
                <a:cs typeface="Times New Roman" pitchFamily="18" charset="0"/>
              </a:rPr>
              <a:t> </a:t>
            </a:r>
            <a:r>
              <a:rPr lang="kk-KZ" altLang="ru-RU" sz="1130" b="1" dirty="0">
                <a:latin typeface="Times New Roman" pitchFamily="18" charset="0"/>
                <a:cs typeface="Times New Roman" pitchFamily="18" charset="0"/>
              </a:rPr>
              <a:t>28</a:t>
            </a:r>
            <a:r>
              <a:rPr lang="kk-KZ" sz="1130" b="1" dirty="0">
                <a:latin typeface="Times New Roman" pitchFamily="18" charset="0"/>
                <a:cs typeface="Times New Roman" pitchFamily="18" charset="0"/>
              </a:rPr>
              <a:t> </a:t>
            </a:r>
            <a:r>
              <a:rPr lang="kk-KZ" altLang="ru-RU" sz="1130" b="1" dirty="0">
                <a:solidFill>
                  <a:srgbClr val="000000"/>
                </a:solidFill>
                <a:latin typeface="Times New Roman" pitchFamily="18" charset="0"/>
                <a:cs typeface="Times New Roman" pitchFamily="18" charset="0"/>
              </a:rPr>
              <a:t>маусымға </a:t>
            </a:r>
            <a:r>
              <a:rPr lang="ru-RU" altLang="ru-RU" sz="1130" b="1" dirty="0" err="1">
                <a:solidFill>
                  <a:srgbClr val="000000"/>
                </a:solidFill>
                <a:latin typeface="Times New Roman" pitchFamily="18" charset="0"/>
                <a:cs typeface="Times New Roman" pitchFamily="18" charset="0"/>
              </a:rPr>
              <a:t>ауа-райы</a:t>
            </a:r>
            <a:r>
              <a:rPr lang="ru-RU" altLang="ru-RU" sz="1130" b="1" dirty="0">
                <a:solidFill>
                  <a:srgbClr val="000000"/>
                </a:solidFill>
                <a:latin typeface="Times New Roman" pitchFamily="18" charset="0"/>
                <a:cs typeface="Times New Roman" pitchFamily="18" charset="0"/>
              </a:rPr>
              <a:t> </a:t>
            </a:r>
            <a:r>
              <a:rPr lang="ru-RU" altLang="ru-RU" sz="1130" b="1" dirty="0" err="1">
                <a:solidFill>
                  <a:srgbClr val="000000"/>
                </a:solidFill>
                <a:latin typeface="Times New Roman" pitchFamily="18" charset="0"/>
                <a:cs typeface="Times New Roman" pitchFamily="18" charset="0"/>
              </a:rPr>
              <a:t>болжамы</a:t>
            </a:r>
            <a:endParaRPr lang="ru-RU" altLang="ru-RU" sz="1130" b="1" dirty="0">
              <a:solidFill>
                <a:srgbClr val="000000"/>
              </a:solidFill>
              <a:latin typeface="Times New Roman" pitchFamily="18" charset="0"/>
              <a:cs typeface="Times New Roman" pitchFamily="18" charset="0"/>
            </a:endParaRPr>
          </a:p>
          <a:p>
            <a:pPr lvl="0" algn="ctr"/>
            <a:r>
              <a:rPr lang="ru-RU" altLang="ru-RU" sz="1130" b="1" dirty="0">
                <a:solidFill>
                  <a:srgbClr val="000000"/>
                </a:solidFill>
                <a:latin typeface="Times New Roman" pitchFamily="18" charset="0"/>
                <a:cs typeface="Times New Roman" pitchFamily="18" charset="0"/>
              </a:rPr>
              <a:t>2024 </a:t>
            </a:r>
            <a:r>
              <a:rPr lang="ru-RU" altLang="ru-RU" sz="1130" b="1" dirty="0" err="1">
                <a:solidFill>
                  <a:srgbClr val="000000"/>
                </a:solidFill>
                <a:latin typeface="Times New Roman" pitchFamily="18" charset="0"/>
                <a:cs typeface="Times New Roman" pitchFamily="18" charset="0"/>
              </a:rPr>
              <a:t>жылғы </a:t>
            </a:r>
            <a:r>
              <a:rPr lang="ru-RU" altLang="ru-RU" sz="1130" b="1" dirty="0">
                <a:solidFill>
                  <a:srgbClr val="000000"/>
                </a:solidFill>
                <a:latin typeface="Times New Roman" pitchFamily="18" charset="0"/>
                <a:cs typeface="Times New Roman" pitchFamily="18" charset="0"/>
              </a:rPr>
              <a:t>27</a:t>
            </a:r>
            <a:r>
              <a:rPr lang="kk-KZ" altLang="ru-RU" sz="1130" b="1" dirty="0">
                <a:solidFill>
                  <a:srgbClr val="000000"/>
                </a:solidFill>
                <a:latin typeface="Times New Roman" pitchFamily="18" charset="0"/>
                <a:cs typeface="Times New Roman" pitchFamily="18" charset="0"/>
              </a:rPr>
              <a:t> </a:t>
            </a:r>
            <a:r>
              <a:rPr lang="kk-KZ" altLang="ru-RU" sz="1130" b="1" dirty="0">
                <a:latin typeface="Times New Roman" pitchFamily="18" charset="0"/>
                <a:cs typeface="Times New Roman" pitchFamily="18" charset="0"/>
              </a:rPr>
              <a:t>маусымға</a:t>
            </a:r>
            <a:r>
              <a:rPr lang="kk-KZ" altLang="ru-RU" sz="1130" b="1" dirty="0">
                <a:solidFill>
                  <a:srgbClr val="000000"/>
                </a:solidFill>
                <a:latin typeface="Times New Roman" pitchFamily="18" charset="0"/>
                <a:cs typeface="Times New Roman" pitchFamily="18" charset="0"/>
              </a:rPr>
              <a:t> </a:t>
            </a:r>
            <a:r>
              <a:rPr lang="ru-RU" altLang="ru-RU" sz="1130" b="1" dirty="0">
                <a:solidFill>
                  <a:srgbClr val="000000"/>
                </a:solidFill>
                <a:latin typeface="Times New Roman" pitchFamily="18" charset="0"/>
                <a:cs typeface="Times New Roman" pitchFamily="18" charset="0"/>
              </a:rPr>
              <a:t>20 </a:t>
            </a:r>
            <a:r>
              <a:rPr lang="ru-RU" altLang="ru-RU" sz="1130" b="1" dirty="0" err="1">
                <a:solidFill>
                  <a:srgbClr val="000000"/>
                </a:solidFill>
                <a:latin typeface="Times New Roman" pitchFamily="18" charset="0"/>
                <a:cs typeface="Times New Roman" pitchFamily="18" charset="0"/>
              </a:rPr>
              <a:t>сағаттан</a:t>
            </a:r>
            <a:r>
              <a:rPr lang="ru-RU" altLang="ru-RU" sz="1130" b="1" dirty="0">
                <a:solidFill>
                  <a:srgbClr val="000000"/>
                </a:solidFill>
                <a:latin typeface="Times New Roman" pitchFamily="18" charset="0"/>
                <a:cs typeface="Times New Roman" pitchFamily="18" charset="0"/>
              </a:rPr>
              <a:t> </a:t>
            </a:r>
            <a:r>
              <a:rPr lang="kk-KZ" altLang="ru-RU" sz="1130" b="1" dirty="0">
                <a:solidFill>
                  <a:srgbClr val="000000"/>
                </a:solidFill>
                <a:latin typeface="Times New Roman" pitchFamily="18" charset="0"/>
                <a:cs typeface="Times New Roman" pitchFamily="18" charset="0"/>
              </a:rPr>
              <a:t>28 маусымға </a:t>
            </a:r>
            <a:r>
              <a:rPr lang="ru-RU" altLang="ru-RU" sz="1130" b="1" dirty="0">
                <a:solidFill>
                  <a:srgbClr val="000000"/>
                </a:solidFill>
                <a:latin typeface="Times New Roman" pitchFamily="18" charset="0"/>
                <a:cs typeface="Times New Roman" pitchFamily="18" charset="0"/>
              </a:rPr>
              <a:t>20 </a:t>
            </a:r>
            <a:r>
              <a:rPr lang="ru-RU" altLang="ru-RU" sz="1130" b="1" dirty="0" err="1">
                <a:solidFill>
                  <a:srgbClr val="000000"/>
                </a:solidFill>
                <a:latin typeface="Times New Roman" pitchFamily="18" charset="0"/>
                <a:cs typeface="Times New Roman" pitchFamily="18" charset="0"/>
              </a:rPr>
              <a:t>сағатқа дейін</a:t>
            </a:r>
            <a:r>
              <a:rPr lang="ru-RU" altLang="ru-RU" sz="1130" b="1" dirty="0">
                <a:solidFill>
                  <a:srgbClr val="000000"/>
                </a:solidFill>
                <a:latin typeface="Times New Roman" pitchFamily="18" charset="0"/>
                <a:cs typeface="Times New Roman" pitchFamily="18" charset="0"/>
              </a:rPr>
              <a:t>   </a:t>
            </a:r>
          </a:p>
          <a:p>
            <a:pPr indent="180975" algn="just"/>
            <a:r>
              <a:rPr lang="kk-KZ" sz="1130" dirty="0">
                <a:latin typeface="Times New Roman" pitchFamily="18" charset="0"/>
                <a:cs typeface="Times New Roman" pitchFamily="18" charset="0"/>
              </a:rPr>
              <a:t>Көшпелі бұлтты, </a:t>
            </a:r>
            <a:r>
              <a:rPr lang="kk-KZ" sz="1200" dirty="0">
                <a:latin typeface="Times New Roman" pitchFamily="18" charset="0"/>
                <a:cs typeface="Times New Roman" pitchFamily="18" charset="0"/>
              </a:rPr>
              <a:t>күндіз жаңбыр, найзағай, бұршақ, дауыл. </a:t>
            </a:r>
            <a:r>
              <a:rPr lang="kk-KZ" sz="1130" dirty="0">
                <a:latin typeface="Times New Roman" pitchFamily="18" charset="0"/>
                <a:cs typeface="Times New Roman" pitchFamily="18" charset="0"/>
              </a:rPr>
              <a:t>Оңтүстік-шығыстан жел соғады күші 15-20, күндіз екпіні 23 м/с. Ауа температурасы түнде 16-18, күндіз 30-32 градус жылы.</a:t>
            </a:r>
          </a:p>
          <a:p>
            <a:pPr algn="ctr"/>
            <a:r>
              <a:rPr lang="kk-KZ" sz="1130" b="1" dirty="0">
                <a:latin typeface="Times New Roman" pitchFamily="18" charset="0"/>
                <a:cs typeface="Times New Roman" pitchFamily="18" charset="0"/>
              </a:rPr>
              <a:t>29 </a:t>
            </a:r>
            <a:r>
              <a:rPr lang="kk-KZ" altLang="ru-RU" sz="1130" b="1" dirty="0">
                <a:solidFill>
                  <a:srgbClr val="000000"/>
                </a:solidFill>
                <a:latin typeface="Times New Roman" pitchFamily="18" charset="0"/>
                <a:cs typeface="Times New Roman" pitchFamily="18" charset="0"/>
              </a:rPr>
              <a:t>маусымға </a:t>
            </a:r>
            <a:r>
              <a:rPr lang="ru-RU" altLang="ru-RU" sz="1130" b="1" dirty="0" err="1">
                <a:solidFill>
                  <a:srgbClr val="000000"/>
                </a:solidFill>
                <a:latin typeface="Times New Roman" pitchFamily="18" charset="0"/>
                <a:cs typeface="Times New Roman" pitchFamily="18" charset="0"/>
              </a:rPr>
              <a:t>ауа-райы</a:t>
            </a:r>
            <a:r>
              <a:rPr lang="ru-RU" altLang="ru-RU" sz="1130" b="1" dirty="0">
                <a:solidFill>
                  <a:srgbClr val="000000"/>
                </a:solidFill>
                <a:latin typeface="Times New Roman" pitchFamily="18" charset="0"/>
                <a:cs typeface="Times New Roman" pitchFamily="18" charset="0"/>
              </a:rPr>
              <a:t> </a:t>
            </a:r>
            <a:r>
              <a:rPr lang="ru-RU" altLang="ru-RU" sz="1130" b="1" dirty="0" err="1">
                <a:solidFill>
                  <a:srgbClr val="000000"/>
                </a:solidFill>
                <a:latin typeface="Times New Roman" pitchFamily="18" charset="0"/>
                <a:cs typeface="Times New Roman" pitchFamily="18" charset="0"/>
              </a:rPr>
              <a:t>болжамы</a:t>
            </a:r>
            <a:r>
              <a:rPr lang="ru-RU" altLang="ru-RU" sz="1130" b="1" dirty="0">
                <a:solidFill>
                  <a:srgbClr val="000000"/>
                </a:solidFill>
                <a:latin typeface="Times New Roman" pitchFamily="18" charset="0"/>
                <a:cs typeface="Times New Roman" pitchFamily="18" charset="0"/>
              </a:rPr>
              <a:t> </a:t>
            </a:r>
          </a:p>
          <a:p>
            <a:pPr algn="ctr"/>
            <a:r>
              <a:rPr lang="ru-RU" altLang="ru-RU" sz="1130" b="1" dirty="0">
                <a:solidFill>
                  <a:srgbClr val="000000"/>
                </a:solidFill>
                <a:latin typeface="Times New Roman" pitchFamily="18" charset="0"/>
                <a:cs typeface="Times New Roman" pitchFamily="18" charset="0"/>
              </a:rPr>
              <a:t>2024 </a:t>
            </a:r>
            <a:r>
              <a:rPr lang="ru-RU" altLang="ru-RU" sz="1130" b="1" dirty="0" err="1">
                <a:solidFill>
                  <a:srgbClr val="000000"/>
                </a:solidFill>
                <a:latin typeface="Times New Roman" pitchFamily="18" charset="0"/>
                <a:cs typeface="Times New Roman" pitchFamily="18" charset="0"/>
              </a:rPr>
              <a:t>жылғы</a:t>
            </a:r>
            <a:r>
              <a:rPr lang="ru-RU" altLang="ru-RU" sz="1130" b="1" dirty="0">
                <a:solidFill>
                  <a:srgbClr val="000000"/>
                </a:solidFill>
                <a:latin typeface="Times New Roman" pitchFamily="18" charset="0"/>
                <a:cs typeface="Times New Roman" pitchFamily="18" charset="0"/>
              </a:rPr>
              <a:t> </a:t>
            </a:r>
            <a:r>
              <a:rPr lang="kk-KZ" altLang="ru-RU" sz="1130" b="1" dirty="0">
                <a:solidFill>
                  <a:srgbClr val="000000"/>
                </a:solidFill>
                <a:latin typeface="Times New Roman" pitchFamily="18" charset="0"/>
                <a:cs typeface="Times New Roman" pitchFamily="18" charset="0"/>
              </a:rPr>
              <a:t>28 маусымға 2</a:t>
            </a:r>
            <a:r>
              <a:rPr lang="ru-RU" altLang="ru-RU" sz="1130" b="1" dirty="0">
                <a:solidFill>
                  <a:srgbClr val="000000"/>
                </a:solidFill>
                <a:latin typeface="Times New Roman" pitchFamily="18" charset="0"/>
                <a:cs typeface="Times New Roman" pitchFamily="18" charset="0"/>
              </a:rPr>
              <a:t>0 </a:t>
            </a:r>
            <a:r>
              <a:rPr lang="ru-RU" altLang="ru-RU" sz="1130" b="1" dirty="0" err="1">
                <a:solidFill>
                  <a:srgbClr val="000000"/>
                </a:solidFill>
                <a:latin typeface="Times New Roman" pitchFamily="18" charset="0"/>
                <a:cs typeface="Times New Roman" pitchFamily="18" charset="0"/>
              </a:rPr>
              <a:t>сағаттан</a:t>
            </a:r>
            <a:r>
              <a:rPr lang="ru-RU" altLang="ru-RU" sz="1130" b="1" dirty="0">
                <a:solidFill>
                  <a:srgbClr val="000000"/>
                </a:solidFill>
                <a:latin typeface="Times New Roman" pitchFamily="18" charset="0"/>
                <a:cs typeface="Times New Roman" pitchFamily="18" charset="0"/>
              </a:rPr>
              <a:t> </a:t>
            </a:r>
            <a:r>
              <a:rPr lang="kk-KZ" altLang="ru-RU" sz="1130" b="1" dirty="0">
                <a:solidFill>
                  <a:srgbClr val="000000"/>
                </a:solidFill>
                <a:latin typeface="Times New Roman" pitchFamily="18" charset="0"/>
                <a:cs typeface="Times New Roman" pitchFamily="18" charset="0"/>
              </a:rPr>
              <a:t>29 маусымға </a:t>
            </a:r>
            <a:r>
              <a:rPr lang="ru-RU" sz="1130" b="1" dirty="0">
                <a:solidFill>
                  <a:srgbClr val="000000"/>
                </a:solidFill>
                <a:latin typeface="Times New Roman" pitchFamily="18" charset="0"/>
                <a:cs typeface="Times New Roman" pitchFamily="18" charset="0"/>
              </a:rPr>
              <a:t>08 </a:t>
            </a:r>
            <a:r>
              <a:rPr lang="ru-RU" altLang="ru-RU" sz="1130" b="1" dirty="0" err="1">
                <a:solidFill>
                  <a:srgbClr val="000000"/>
                </a:solidFill>
                <a:latin typeface="Times New Roman" pitchFamily="18" charset="0"/>
                <a:cs typeface="Times New Roman" pitchFamily="18" charset="0"/>
              </a:rPr>
              <a:t>сағатқа дейін</a:t>
            </a:r>
            <a:r>
              <a:rPr lang="ru-RU" altLang="ru-RU" sz="1130" b="1" dirty="0">
                <a:solidFill>
                  <a:srgbClr val="000000"/>
                </a:solidFill>
                <a:latin typeface="Times New Roman" pitchFamily="18" charset="0"/>
                <a:cs typeface="Times New Roman" pitchFamily="18" charset="0"/>
              </a:rPr>
              <a:t> </a:t>
            </a:r>
          </a:p>
          <a:p>
            <a:pPr indent="180975" algn="just"/>
            <a:r>
              <a:rPr lang="kk-KZ" sz="1130" dirty="0">
                <a:latin typeface="Times New Roman" pitchFamily="18" charset="0"/>
                <a:cs typeface="Times New Roman" pitchFamily="18" charset="0"/>
              </a:rPr>
              <a:t>Бұлтты, </a:t>
            </a:r>
            <a:r>
              <a:rPr lang="kk-KZ" sz="1100" dirty="0">
                <a:latin typeface="Times New Roman" pitchFamily="18" charset="0"/>
                <a:cs typeface="Times New Roman" pitchFamily="18" charset="0"/>
              </a:rPr>
              <a:t>жаңбыр, найзағай</a:t>
            </a:r>
            <a:r>
              <a:rPr lang="kk-KZ" sz="1130" dirty="0">
                <a:latin typeface="Times New Roman" pitchFamily="18" charset="0"/>
                <a:cs typeface="Times New Roman" pitchFamily="18" charset="0"/>
              </a:rPr>
              <a:t>. </a:t>
            </a:r>
            <a:r>
              <a:rPr lang="kk-KZ" sz="1130" smtClean="0">
                <a:latin typeface="Times New Roman" pitchFamily="18" charset="0"/>
                <a:cs typeface="Times New Roman" pitchFamily="18" charset="0"/>
              </a:rPr>
              <a:t>Оңтүстік-батыстан </a:t>
            </a:r>
            <a:r>
              <a:rPr lang="kk-KZ" sz="1130" dirty="0">
                <a:latin typeface="Times New Roman" pitchFamily="18" charset="0"/>
                <a:cs typeface="Times New Roman" pitchFamily="18" charset="0"/>
              </a:rPr>
              <a:t>жел соғады, күші            9-14, екпіні 15-20 м/с.</a:t>
            </a:r>
            <a:r>
              <a:rPr lang="ru-RU" sz="1130" dirty="0">
                <a:latin typeface="Times New Roman" pitchFamily="18" charset="0"/>
                <a:cs typeface="Times New Roman" pitchFamily="18" charset="0"/>
              </a:rPr>
              <a:t> </a:t>
            </a:r>
            <a:r>
              <a:rPr lang="kk-KZ" sz="1130" dirty="0">
                <a:latin typeface="Times New Roman" pitchFamily="18" charset="0"/>
                <a:cs typeface="Times New Roman" pitchFamily="18" charset="0"/>
              </a:rPr>
              <a:t>Ауа температурасы </a:t>
            </a:r>
            <a:r>
              <a:rPr lang="kk-KZ" sz="1130" dirty="0" smtClean="0">
                <a:latin typeface="Times New Roman" pitchFamily="18" charset="0"/>
                <a:cs typeface="Times New Roman" pitchFamily="18" charset="0"/>
              </a:rPr>
              <a:t>18-20 </a:t>
            </a:r>
            <a:r>
              <a:rPr lang="kk-KZ" sz="1130" dirty="0">
                <a:latin typeface="Times New Roman" pitchFamily="18" charset="0"/>
                <a:cs typeface="Times New Roman" pitchFamily="18" charset="0"/>
              </a:rPr>
              <a:t>градус жылы.</a:t>
            </a:r>
            <a:endParaRPr lang="ru-RU" altLang="en-US" sz="113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97016" y="2204864"/>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2024 </a:t>
            </a:r>
            <a:r>
              <a:rPr lang="ru-RU" sz="1100" dirty="0" err="1">
                <a:solidFill>
                  <a:schemeClr val="tx1"/>
                </a:solidFill>
                <a:latin typeface="Times New Roman" pitchFamily="18" charset="0"/>
                <a:cs typeface="Times New Roman" pitchFamily="18" charset="0"/>
              </a:rPr>
              <a:t>жылдың</a:t>
            </a:r>
            <a:r>
              <a:rPr lang="ru-RU" sz="1100" dirty="0">
                <a:solidFill>
                  <a:schemeClr val="tx1"/>
                </a:solidFill>
                <a:latin typeface="Times New Roman" pitchFamily="18" charset="0"/>
                <a:cs typeface="Times New Roman" pitchFamily="18" charset="0"/>
              </a:rPr>
              <a:t> </a:t>
            </a:r>
            <a:r>
              <a:rPr lang="kk-KZ" sz="1100" dirty="0">
                <a:solidFill>
                  <a:srgbClr val="000000"/>
                </a:solidFill>
                <a:latin typeface="Times New Roman" pitchFamily="18" charset="0"/>
                <a:cs typeface="Times New Roman" pitchFamily="18" charset="0"/>
              </a:rPr>
              <a:t>28</a:t>
            </a:r>
            <a:r>
              <a:rPr lang="kk-KZ" altLang="ru-RU" sz="1100" dirty="0">
                <a:solidFill>
                  <a:srgbClr val="000000"/>
                </a:solidFill>
                <a:latin typeface="Times New Roman" pitchFamily="18" charset="0"/>
                <a:cs typeface="Times New Roman" pitchFamily="18" charset="0"/>
              </a:rPr>
              <a:t> маусымға</a:t>
            </a:r>
            <a:r>
              <a:rPr lang="kk-KZ" sz="1100" dirty="0">
                <a:solidFill>
                  <a:srgbClr val="000000"/>
                </a:solidFill>
                <a:latin typeface="Times New Roman" pitchFamily="18" charset="0"/>
                <a:cs typeface="Times New Roman" pitchFamily="18" charset="0"/>
              </a:rPr>
              <a:t>, 29 </a:t>
            </a:r>
            <a:r>
              <a:rPr lang="kk-KZ" altLang="ru-RU" sz="1100" dirty="0">
                <a:solidFill>
                  <a:srgbClr val="000000"/>
                </a:solidFill>
                <a:latin typeface="Times New Roman" pitchFamily="18" charset="0"/>
                <a:cs typeface="Times New Roman" pitchFamily="18" charset="0"/>
              </a:rPr>
              <a:t>маусымға </a:t>
            </a:r>
            <a:r>
              <a:rPr lang="kk-KZ" sz="1100" dirty="0">
                <a:solidFill>
                  <a:schemeClr val="tx1"/>
                </a:solidFill>
                <a:latin typeface="Times New Roman" pitchFamily="18" charset="0"/>
                <a:cs typeface="Times New Roman" pitchFamily="18" charset="0"/>
              </a:rPr>
              <a:t>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
        <p:nvSpPr>
          <p:cNvPr id="23" name="TextBox 13"/>
          <p:cNvSpPr txBox="1"/>
          <p:nvPr/>
        </p:nvSpPr>
        <p:spPr>
          <a:xfrm>
            <a:off x="5025008" y="3140968"/>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16792"/>
            <a:chOff x="531522" y="3799939"/>
            <a:chExt cx="4291013" cy="2024860"/>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a:solidFill>
                  <a:srgbClr val="000000"/>
                </a:solidFill>
                <a:latin typeface="Times New Roman" panose="02020603050405020304" pitchFamily="18" charset="0"/>
                <a:cs typeface="Times New Roman" panose="02020603050405020304" pitchFamily="18" charset="0"/>
              </a:rPr>
              <a:t>Г.Газизова</a:t>
            </a:r>
            <a:endParaRPr lang="ru-RU" sz="1200" b="1" i="1" dirty="0">
              <a:solidFill>
                <a:srgbClr val="000000"/>
              </a:solidFill>
              <a:latin typeface="Times New Roman" pitchFamily="18" charset="0"/>
              <a:ea typeface="Times New Roman" panose="02020603050405020304" pitchFamily="18" charset="0"/>
              <a:cs typeface="Times New Roman" pitchFamily="18" charset="0"/>
            </a:endParaRPr>
          </a:p>
        </p:txBody>
      </p:sp>
      <p:graphicFrame>
        <p:nvGraphicFramePr>
          <p:cNvPr id="20" name="Таблица 19"/>
          <p:cNvGraphicFramePr/>
          <p:nvPr>
            <p:extLst>
              <p:ext uri="{D42A27DB-BD31-4B8C-83A1-F6EECF244321}">
                <p14:modId xmlns=""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 xmlns:a16="http://schemas.microsoft.com/office/drawing/2014/main" val="20000"/>
                    </a:ext>
                  </a:extLst>
                </a:gridCol>
                <a:gridCol w="3072937">
                  <a:extLst>
                    <a:ext uri="{9D8B030D-6E8A-4147-A177-3AD203B41FA5}">
                      <a16:colId xmlns=""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15201</TotalTime>
  <Words>561</Words>
  <Application>Microsoft Office PowerPoint</Application>
  <PresentationFormat>Лист A4 (210x297 мм)</PresentationFormat>
  <Paragraphs>95</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4868</cp:revision>
  <cp:lastPrinted>2021-07-01T03:56:27Z</cp:lastPrinted>
  <dcterms:created xsi:type="dcterms:W3CDTF">2018-03-27T06:03:00Z</dcterms:created>
  <dcterms:modified xsi:type="dcterms:W3CDTF">2024-06-27T07:36:57Z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