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498"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00880109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78921"/>
          </a:xfrm>
          <a:prstGeom prst="rect">
            <a:avLst/>
          </a:prstGeom>
        </p:spPr>
        <p:txBody>
          <a:bodyPr wrap="square">
            <a:spAutoFit/>
          </a:bodyPr>
          <a:lstStyle/>
          <a:p>
            <a:pPr lvl="0" algn="ctr"/>
            <a:r>
              <a:rPr lang="ru-RU" altLang="ru-RU" sz="1130" b="1" dirty="0" err="1">
                <a:latin typeface="Times New Roman" pitchFamily="18" charset="0"/>
                <a:cs typeface="Times New Roman" pitchFamily="18" charset="0"/>
              </a:rPr>
              <a:t>Петропавл</a:t>
            </a:r>
            <a:r>
              <a:rPr lang="ru-RU" altLang="ru-RU" sz="1130" b="1" dirty="0">
                <a:latin typeface="Times New Roman" pitchFamily="18" charset="0"/>
                <a:cs typeface="Times New Roman" pitchFamily="18" charset="0"/>
              </a:rPr>
              <a:t> </a:t>
            </a:r>
            <a:r>
              <a:rPr lang="ru-RU" altLang="ru-RU" sz="1130" b="1" dirty="0" err="1">
                <a:latin typeface="Times New Roman" pitchFamily="18" charset="0"/>
                <a:cs typeface="Times New Roman" pitchFamily="18" charset="0"/>
              </a:rPr>
              <a:t>қаласы бойынша</a:t>
            </a:r>
            <a:r>
              <a:rPr lang="ru-RU" altLang="ru-RU" sz="1130" b="1" dirty="0">
                <a:latin typeface="Times New Roman" pitchFamily="18" charset="0"/>
                <a:cs typeface="Times New Roman" pitchFamily="18" charset="0"/>
              </a:rPr>
              <a:t> </a:t>
            </a:r>
            <a:r>
              <a:rPr lang="kk-KZ" altLang="ru-RU" sz="1130" b="1" dirty="0" smtClean="0">
                <a:latin typeface="Times New Roman" pitchFamily="18" charset="0"/>
                <a:cs typeface="Times New Roman" pitchFamily="18" charset="0"/>
              </a:rPr>
              <a:t>24</a:t>
            </a:r>
            <a:r>
              <a:rPr lang="kk-KZ" sz="1130" b="1" dirty="0" smtClean="0">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endParaRPr lang="ru-RU" altLang="ru-RU" sz="1130" b="1" dirty="0">
              <a:solidFill>
                <a:srgbClr val="000000"/>
              </a:solidFill>
              <a:latin typeface="Times New Roman" pitchFamily="18" charset="0"/>
              <a:cs typeface="Times New Roman" pitchFamily="18" charset="0"/>
            </a:endParaRPr>
          </a:p>
          <a:p>
            <a:pPr lvl="0"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 </a:t>
            </a:r>
            <a:r>
              <a:rPr lang="ru-RU" altLang="ru-RU" sz="1130" b="1" dirty="0" smtClean="0">
                <a:solidFill>
                  <a:srgbClr val="000000"/>
                </a:solidFill>
                <a:latin typeface="Times New Roman" pitchFamily="18" charset="0"/>
                <a:cs typeface="Times New Roman" pitchFamily="18" charset="0"/>
              </a:rPr>
              <a:t>23</a:t>
            </a:r>
            <a:r>
              <a:rPr lang="kk-KZ" altLang="ru-RU" sz="1130" b="1" dirty="0" smtClean="0">
                <a:solidFill>
                  <a:srgbClr val="000000"/>
                </a:solidFill>
                <a:latin typeface="Times New Roman" pitchFamily="18" charset="0"/>
                <a:cs typeface="Times New Roman" pitchFamily="18" charset="0"/>
              </a:rPr>
              <a:t> </a:t>
            </a:r>
            <a:r>
              <a:rPr lang="kk-KZ" altLang="ru-RU" sz="1130" b="1" dirty="0">
                <a:latin typeface="Times New Roman" pitchFamily="18" charset="0"/>
                <a:cs typeface="Times New Roman" pitchFamily="18" charset="0"/>
              </a:rPr>
              <a:t>маусымға</a:t>
            </a:r>
            <a:r>
              <a:rPr lang="kk-KZ" altLang="ru-RU" sz="1130" b="1" dirty="0">
                <a:solidFill>
                  <a:srgbClr val="000000"/>
                </a:solidFill>
                <a:latin typeface="Times New Roman" pitchFamily="18" charset="0"/>
                <a:cs typeface="Times New Roman" pitchFamily="18" charset="0"/>
              </a:rPr>
              <a:t>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24 </a:t>
            </a:r>
            <a:r>
              <a:rPr lang="kk-KZ" altLang="ru-RU" sz="1130" b="1" dirty="0">
                <a:solidFill>
                  <a:srgbClr val="000000"/>
                </a:solidFill>
                <a:latin typeface="Times New Roman" pitchFamily="18" charset="0"/>
                <a:cs typeface="Times New Roman" pitchFamily="18" charset="0"/>
              </a:rPr>
              <a:t>маусымға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кей уақытта жаңбыр, найзағай</a:t>
            </a:r>
            <a:r>
              <a:rPr lang="kk-KZ" sz="1130" dirty="0" smtClean="0">
                <a:latin typeface="Times New Roman" pitchFamily="18" charset="0"/>
                <a:cs typeface="Times New Roman" pitchFamily="18" charset="0"/>
              </a:rPr>
              <a:t>. Оңтүстіктен жел соғады күші 9-14, күндіз </a:t>
            </a:r>
            <a:r>
              <a:rPr lang="kk-KZ" sz="1200" dirty="0" smtClean="0">
                <a:latin typeface="Times New Roman" pitchFamily="18" charset="0"/>
                <a:cs typeface="Times New Roman" pitchFamily="18" charset="0"/>
              </a:rPr>
              <a:t>екпіні </a:t>
            </a:r>
            <a:r>
              <a:rPr lang="kk-KZ" sz="1130" dirty="0" smtClean="0">
                <a:latin typeface="Times New Roman" pitchFamily="18" charset="0"/>
                <a:cs typeface="Times New Roman" pitchFamily="18" charset="0"/>
              </a:rPr>
              <a:t>15-20 м/с</a:t>
            </a:r>
            <a:r>
              <a:rPr lang="kk-KZ" sz="1130" dirty="0">
                <a:latin typeface="Times New Roman" pitchFamily="18" charset="0"/>
                <a:cs typeface="Times New Roman" pitchFamily="18" charset="0"/>
              </a:rPr>
              <a:t>. Ауа температурасы түнде </a:t>
            </a:r>
            <a:r>
              <a:rPr lang="kk-KZ" sz="1130" dirty="0" smtClean="0">
                <a:latin typeface="Times New Roman" pitchFamily="18" charset="0"/>
                <a:cs typeface="Times New Roman" pitchFamily="18" charset="0"/>
              </a:rPr>
              <a:t>19-21, </a:t>
            </a:r>
            <a:r>
              <a:rPr lang="kk-KZ" sz="1130" dirty="0">
                <a:latin typeface="Times New Roman" pitchFamily="18" charset="0"/>
                <a:cs typeface="Times New Roman" pitchFamily="18" charset="0"/>
              </a:rPr>
              <a:t>күндіз </a:t>
            </a:r>
            <a:r>
              <a:rPr lang="kk-KZ" sz="1130" dirty="0" smtClean="0">
                <a:latin typeface="Times New Roman" pitchFamily="18" charset="0"/>
                <a:cs typeface="Times New Roman" pitchFamily="18" charset="0"/>
              </a:rPr>
              <a:t>28-30 градус жылы</a:t>
            </a:r>
            <a:r>
              <a:rPr lang="kk-KZ" sz="1130" dirty="0">
                <a:latin typeface="Times New Roman" pitchFamily="18" charset="0"/>
                <a:cs typeface="Times New Roman" pitchFamily="18" charset="0"/>
              </a:rPr>
              <a:t>.</a:t>
            </a:r>
          </a:p>
          <a:p>
            <a:pPr algn="ctr"/>
            <a:r>
              <a:rPr lang="kk-KZ" sz="1130" b="1" dirty="0" smtClean="0">
                <a:latin typeface="Times New Roman" pitchFamily="18" charset="0"/>
                <a:cs typeface="Times New Roman" pitchFamily="18" charset="0"/>
              </a:rPr>
              <a:t>25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r>
              <a:rPr lang="ru-RU" altLang="ru-RU" sz="1130" b="1" dirty="0">
                <a:solidFill>
                  <a:srgbClr val="000000"/>
                </a:solidFill>
                <a:latin typeface="Times New Roman" pitchFamily="18" charset="0"/>
                <a:cs typeface="Times New Roman" pitchFamily="18" charset="0"/>
              </a:rPr>
              <a:t> </a:t>
            </a:r>
          </a:p>
          <a:p>
            <a:pPr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24 </a:t>
            </a:r>
            <a:r>
              <a:rPr lang="kk-KZ" altLang="ru-RU" sz="1130" b="1" dirty="0">
                <a:solidFill>
                  <a:srgbClr val="000000"/>
                </a:solidFill>
                <a:latin typeface="Times New Roman" pitchFamily="18" charset="0"/>
                <a:cs typeface="Times New Roman" pitchFamily="18" charset="0"/>
              </a:rPr>
              <a:t>маусымға 2</a:t>
            </a:r>
            <a:r>
              <a:rPr lang="ru-RU" altLang="ru-RU" sz="1130" b="1" dirty="0">
                <a:solidFill>
                  <a:srgbClr val="000000"/>
                </a:solidFill>
                <a:latin typeface="Times New Roman" pitchFamily="18" charset="0"/>
                <a:cs typeface="Times New Roman" pitchFamily="18" charset="0"/>
              </a:rPr>
              <a:t>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smtClean="0">
                <a:solidFill>
                  <a:srgbClr val="000000"/>
                </a:solidFill>
                <a:latin typeface="Times New Roman" pitchFamily="18" charset="0"/>
                <a:cs typeface="Times New Roman" pitchFamily="18" charset="0"/>
              </a:rPr>
              <a:t>25 </a:t>
            </a:r>
            <a:r>
              <a:rPr lang="kk-KZ" altLang="ru-RU" sz="1130" b="1" dirty="0">
                <a:solidFill>
                  <a:srgbClr val="000000"/>
                </a:solidFill>
                <a:latin typeface="Times New Roman" pitchFamily="18" charset="0"/>
                <a:cs typeface="Times New Roman" pitchFamily="18" charset="0"/>
              </a:rPr>
              <a:t>маусымға </a:t>
            </a:r>
            <a:r>
              <a:rPr lang="ru-RU" sz="1130" b="1" dirty="0">
                <a:solidFill>
                  <a:srgbClr val="000000"/>
                </a:solidFill>
                <a:latin typeface="Times New Roman" pitchFamily="18" charset="0"/>
                <a:cs typeface="Times New Roman" pitchFamily="18" charset="0"/>
              </a:rPr>
              <a:t>08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a:latin typeface="Times New Roman" pitchFamily="18" charset="0"/>
                <a:cs typeface="Times New Roman" pitchFamily="18" charset="0"/>
              </a:rPr>
              <a:t>Көшпелі бұлтты, жауын-шашынсыз. </a:t>
            </a:r>
            <a:r>
              <a:rPr lang="kk-KZ" sz="1130" smtClean="0">
                <a:latin typeface="Times New Roman" pitchFamily="18" charset="0"/>
                <a:cs typeface="Times New Roman" pitchFamily="18" charset="0"/>
              </a:rPr>
              <a:t>Оңтүстік-батыстан, оңтүстіктен </a:t>
            </a:r>
            <a:r>
              <a:rPr lang="kk-KZ" sz="1130" dirty="0">
                <a:latin typeface="Times New Roman" pitchFamily="18" charset="0"/>
                <a:cs typeface="Times New Roman" pitchFamily="18" charset="0"/>
              </a:rPr>
              <a:t>жел соғады, күші  </a:t>
            </a:r>
            <a:r>
              <a:rPr lang="kk-KZ" sz="1130" dirty="0" smtClean="0">
                <a:latin typeface="Times New Roman" pitchFamily="18" charset="0"/>
                <a:cs typeface="Times New Roman" pitchFamily="18" charset="0"/>
              </a:rPr>
              <a:t>15-20 </a:t>
            </a:r>
            <a:r>
              <a:rPr lang="kk-KZ" sz="1130" dirty="0">
                <a:latin typeface="Times New Roman" pitchFamily="18" charset="0"/>
                <a:cs typeface="Times New Roman" pitchFamily="18" charset="0"/>
              </a:rPr>
              <a:t>м/с.</a:t>
            </a:r>
            <a:r>
              <a:rPr lang="ru-RU" sz="1130" dirty="0">
                <a:latin typeface="Times New Roman" pitchFamily="18" charset="0"/>
                <a:cs typeface="Times New Roman" pitchFamily="18" charset="0"/>
              </a:rPr>
              <a:t> </a:t>
            </a:r>
            <a:r>
              <a:rPr lang="kk-KZ" sz="1130" dirty="0">
                <a:latin typeface="Times New Roman" pitchFamily="18" charset="0"/>
                <a:cs typeface="Times New Roman" pitchFamily="18" charset="0"/>
              </a:rPr>
              <a:t>Ауа температурасы </a:t>
            </a:r>
            <a:r>
              <a:rPr lang="kk-KZ" sz="1130" dirty="0" smtClean="0">
                <a:latin typeface="Times New Roman" pitchFamily="18" charset="0"/>
                <a:cs typeface="Times New Roman" pitchFamily="18" charset="0"/>
              </a:rPr>
              <a:t>15-17 градус </a:t>
            </a:r>
            <a:r>
              <a:rPr lang="kk-KZ" sz="1130" dirty="0">
                <a:latin typeface="Times New Roman" pitchFamily="18" charset="0"/>
                <a:cs typeface="Times New Roman" pitchFamily="18" charset="0"/>
              </a:rPr>
              <a:t>жылы.</a:t>
            </a:r>
            <a:endParaRPr lang="ru-RU" altLang="en-US" sz="113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2024 </a:t>
            </a:r>
            <a:r>
              <a:rPr lang="ru-RU" sz="1100" dirty="0" err="1" smtClean="0">
                <a:solidFill>
                  <a:schemeClr val="tx1"/>
                </a:solidFill>
                <a:latin typeface="Times New Roman" pitchFamily="18" charset="0"/>
                <a:cs typeface="Times New Roman" pitchFamily="18" charset="0"/>
              </a:rPr>
              <a:t>жылдың</a:t>
            </a:r>
            <a:r>
              <a:rPr lang="ru-RU" sz="1100" dirty="0" smtClean="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24</a:t>
            </a:r>
            <a:r>
              <a:rPr lang="kk-KZ" altLang="ru-RU" sz="1100" dirty="0" smtClean="0">
                <a:solidFill>
                  <a:srgbClr val="000000"/>
                </a:solidFill>
                <a:latin typeface="Times New Roman" pitchFamily="18" charset="0"/>
                <a:cs typeface="Times New Roman" pitchFamily="18" charset="0"/>
              </a:rPr>
              <a:t> маусымға</a:t>
            </a:r>
            <a:r>
              <a:rPr lang="kk-KZ" sz="1100" dirty="0" smtClean="0">
                <a:solidFill>
                  <a:srgbClr val="000000"/>
                </a:solidFill>
                <a:latin typeface="Times New Roman" pitchFamily="18" charset="0"/>
                <a:cs typeface="Times New Roman" pitchFamily="18" charset="0"/>
              </a:rPr>
              <a:t>, 25 </a:t>
            </a:r>
            <a:r>
              <a:rPr lang="kk-KZ" altLang="ru-RU" sz="1100" dirty="0" smtClean="0">
                <a:solidFill>
                  <a:srgbClr val="000000"/>
                </a:solidFill>
                <a:latin typeface="Times New Roman" pitchFamily="18" charset="0"/>
                <a:cs typeface="Times New Roman" pitchFamily="18" charset="0"/>
              </a:rPr>
              <a:t>маусымға </a:t>
            </a:r>
            <a:r>
              <a:rPr lang="kk-KZ" sz="1100" dirty="0" smtClean="0">
                <a:solidFill>
                  <a:schemeClr val="tx1"/>
                </a:solidFill>
                <a:latin typeface="Times New Roman" pitchFamily="18" charset="0"/>
                <a:cs typeface="Times New Roman" pitchFamily="18" charset="0"/>
              </a:rPr>
              <a:t>караған </a:t>
            </a:r>
            <a:r>
              <a:rPr lang="ru-RU" sz="1100" dirty="0" err="1" smtClean="0">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15188</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4846</cp:revision>
  <cp:lastPrinted>2021-07-01T03:56:27Z</cp:lastPrinted>
  <dcterms:created xsi:type="dcterms:W3CDTF">2018-03-27T06:03:00Z</dcterms:created>
  <dcterms:modified xsi:type="dcterms:W3CDTF">2024-06-23T07:25:15Z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