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17" d="100"/>
          <a:sy n="117" d="100"/>
        </p:scale>
        <p:origin x="102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32327842"/>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1</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71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маусым</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маусым</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66901925"/>
              </p:ext>
            </p:extLst>
          </p:nvPr>
        </p:nvGraphicFramePr>
        <p:xfrm>
          <a:off x="5021088" y="4155260"/>
          <a:ext cx="4612432" cy="228600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val="3583770891"/>
                    </a:ext>
                  </a:extLst>
                </a:gridCol>
                <a:gridCol w="1679072">
                  <a:extLst>
                    <a:ext uri="{9D8B030D-6E8A-4147-A177-3AD203B41FA5}">
                      <a16:colId xmlns:a16="http://schemas.microsoft.com/office/drawing/2014/main" val="1276116030"/>
                    </a:ext>
                  </a:extLst>
                </a:gridCol>
                <a:gridCol w="1656184">
                  <a:extLst>
                    <a:ext uri="{9D8B030D-6E8A-4147-A177-3AD203B41FA5}">
                      <a16:colId xmlns:a16="http://schemas.microsoft.com/office/drawing/2014/main" val="2096923049"/>
                    </a:ext>
                  </a:extLst>
                </a:gridCol>
              </a:tblGrid>
              <a:tr h="611024">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783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0</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0,001</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61867">
                <a:tc>
                  <a:txBody>
                    <a:bodyPr/>
                    <a:lstStyle/>
                    <a:p>
                      <a:pPr algn="ctr"/>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a:effectLst/>
                          <a:latin typeface="Times New Roman" panose="02020603050405020304" pitchFamily="18" charset="0"/>
                          <a:ea typeface="SimSun" panose="02010600030101010101" pitchFamily="2" charset="-122"/>
                        </a:rPr>
                        <a:t>550</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0,11</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18</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0,092</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3</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0,0</a:t>
                      </a:r>
                      <a:r>
                        <a:rPr lang="ru-RU" sz="1000">
                          <a:effectLst/>
                          <a:latin typeface="Times New Roman" panose="02020603050405020304" pitchFamily="18" charset="0"/>
                          <a:ea typeface="SimSun" panose="02010600030101010101" pitchFamily="2" charset="-122"/>
                        </a:rPr>
                        <a:t>07</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72684">
                <a:tc>
                  <a:txBody>
                    <a:bodyPr/>
                    <a:lstStyle/>
                    <a:p>
                      <a:pPr algn="ctr"/>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0</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0,013</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15</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a:effectLst/>
                          <a:latin typeface="Times New Roman" panose="02020603050405020304" pitchFamily="18" charset="0"/>
                          <a:ea typeface="SimSun" panose="02010600030101010101" pitchFamily="2" charset="-122"/>
                        </a:rPr>
                        <a:t>0,073</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46145712"/>
                  </a:ext>
                </a:extLst>
              </a:tr>
            </a:tbl>
          </a:graphicData>
        </a:graphic>
      </p:graphicFrame>
      <p:sp>
        <p:nvSpPr>
          <p:cNvPr id="16" name="Прямоугольник 15"/>
          <p:cNvSpPr/>
          <p:nvPr/>
        </p:nvSpPr>
        <p:spPr>
          <a:xfrm>
            <a:off x="4944224" y="75573"/>
            <a:ext cx="4717371" cy="258532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20 </a:t>
            </a:r>
            <a:r>
              <a:rPr lang="kk-KZ" altLang="ru-RU" sz="1200" b="1" dirty="0" smtClean="0">
                <a:latin typeface="Times New Roman" panose="02020603050405020304" pitchFamily="18" charset="0"/>
                <a:cs typeface="Times New Roman" panose="02020603050405020304" pitchFamily="18" charset="0"/>
              </a:rPr>
              <a:t>маусымға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20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маусым</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smtClean="0">
                <a:latin typeface="Times New Roman" panose="02020603050405020304" pitchFamily="18" charset="0"/>
                <a:cs typeface="Times New Roman" panose="02020603050405020304" pitchFamily="18" charset="0"/>
              </a:rPr>
              <a:t>Көшпелі бұлтты</a:t>
            </a:r>
            <a:r>
              <a:rPr lang="kk-KZ" sz="1100" dirty="0" smtClean="0">
                <a:latin typeface="Times New Roman" panose="02020603050405020304" pitchFamily="18" charset="0"/>
                <a:cs typeface="Times New Roman" panose="02020603050405020304" pitchFamily="18" charset="0"/>
              </a:rPr>
              <a:t>, жауын-шашынсыз. </a:t>
            </a:r>
            <a:r>
              <a:rPr lang="kk-KZ" sz="1100" dirty="0" smtClean="0">
                <a:latin typeface="Times New Roman" panose="02020603050405020304" pitchFamily="18" charset="0"/>
                <a:cs typeface="Times New Roman" panose="02020603050405020304" pitchFamily="18" charset="0"/>
              </a:rPr>
              <a:t>Жел </a:t>
            </a:r>
            <a:r>
              <a:rPr lang="kk-KZ" sz="1100" dirty="0" smtClean="0">
                <a:latin typeface="Times New Roman" panose="02020603050405020304" pitchFamily="18" charset="0"/>
                <a:cs typeface="Times New Roman" panose="02020603050405020304" pitchFamily="18" charset="0"/>
              </a:rPr>
              <a:t>солтүстік-батыстан </a:t>
            </a:r>
            <a:r>
              <a:rPr lang="kk-KZ" sz="1100" dirty="0" smtClean="0">
                <a:latin typeface="Times New Roman" panose="02020603050405020304" pitchFamily="18" charset="0"/>
                <a:cs typeface="Times New Roman" panose="02020603050405020304" pitchFamily="18" charset="0"/>
              </a:rPr>
              <a:t>соғады</a:t>
            </a:r>
            <a:r>
              <a:rPr lang="kk-KZ" sz="1100" dirty="0">
                <a:latin typeface="Times New Roman" panose="02020603050405020304" pitchFamily="18" charset="0"/>
                <a:cs typeface="Times New Roman" panose="02020603050405020304" pitchFamily="18" charset="0"/>
              </a:rPr>
              <a:t>, </a:t>
            </a:r>
            <a:r>
              <a:rPr lang="kk-KZ" sz="1100" dirty="0" smtClean="0">
                <a:latin typeface="Times New Roman" panose="02020603050405020304" pitchFamily="18" charset="0"/>
                <a:cs typeface="Times New Roman" panose="02020603050405020304" pitchFamily="18" charset="0"/>
              </a:rPr>
              <a:t>күші </a:t>
            </a:r>
            <a:r>
              <a:rPr lang="kk-KZ" sz="1100" dirty="0" smtClean="0">
                <a:latin typeface="Times New Roman" panose="02020603050405020304" pitchFamily="18" charset="0"/>
                <a:cs typeface="Times New Roman" panose="02020603050405020304" pitchFamily="18" charset="0"/>
              </a:rPr>
              <a:t>9-14 </a:t>
            </a:r>
            <a:r>
              <a:rPr lang="kk-KZ" sz="1100" dirty="0" smtClean="0">
                <a:latin typeface="Times New Roman" panose="02020603050405020304" pitchFamily="18" charset="0"/>
                <a:cs typeface="Times New Roman" panose="02020603050405020304" pitchFamily="18" charset="0"/>
              </a:rPr>
              <a:t>м/с</a:t>
            </a:r>
            <a:r>
              <a:rPr lang="kk-KZ" sz="1100" dirty="0">
                <a:latin typeface="Times New Roman" panose="02020603050405020304" pitchFamily="18" charset="0"/>
                <a:cs typeface="Times New Roman" panose="02020603050405020304" pitchFamily="18" charset="0"/>
              </a:rPr>
              <a:t>. Ауа температурасы </a:t>
            </a:r>
            <a:r>
              <a:rPr lang="kk-KZ" sz="1100" dirty="0" smtClean="0">
                <a:latin typeface="Times New Roman" panose="02020603050405020304" pitchFamily="18" charset="0"/>
                <a:cs typeface="Times New Roman" panose="02020603050405020304" pitchFamily="18" charset="0"/>
              </a:rPr>
              <a:t>түнде18-20, </a:t>
            </a:r>
            <a:r>
              <a:rPr lang="kk-KZ" sz="1100" dirty="0" smtClean="0">
                <a:latin typeface="Times New Roman" panose="02020603050405020304" pitchFamily="18" charset="0"/>
                <a:cs typeface="Times New Roman" panose="02020603050405020304" pitchFamily="18" charset="0"/>
              </a:rPr>
              <a:t>күндіз </a:t>
            </a:r>
            <a:r>
              <a:rPr lang="kk-KZ" sz="1100" dirty="0" smtClean="0">
                <a:latin typeface="Times New Roman" panose="02020603050405020304" pitchFamily="18" charset="0"/>
                <a:cs typeface="Times New Roman" panose="02020603050405020304" pitchFamily="18" charset="0"/>
              </a:rPr>
              <a:t>29-31 </a:t>
            </a:r>
            <a:r>
              <a:rPr lang="kk-KZ" sz="1100" dirty="0">
                <a:latin typeface="Times New Roman" panose="02020603050405020304" pitchFamily="18" charset="0"/>
                <a:cs typeface="Times New Roman" panose="02020603050405020304" pitchFamily="18" charset="0"/>
              </a:rPr>
              <a:t>градус </a:t>
            </a:r>
            <a:r>
              <a:rPr lang="kk-KZ" sz="1100" dirty="0" smtClean="0">
                <a:latin typeface="Times New Roman" panose="02020603050405020304" pitchFamily="18" charset="0"/>
                <a:cs typeface="Times New Roman" panose="02020603050405020304" pitchFamily="18" charset="0"/>
              </a:rPr>
              <a:t>қатты ыстық.</a:t>
            </a:r>
            <a:endParaRPr lang="kk-KZ" sz="1100" dirty="0">
              <a:latin typeface="Times New Roman" panose="02020603050405020304" pitchFamily="18" charset="0"/>
              <a:cs typeface="Times New Roman" panose="02020603050405020304" pitchFamily="18" charset="0"/>
            </a:endParaRPr>
          </a:p>
          <a:p>
            <a:pPr lvl="0" indent="144000" algn="just"/>
            <a:endParaRPr lang="ru-RU" sz="1200" b="1" dirty="0">
              <a:solidFill>
                <a:srgbClr val="000000"/>
              </a:solidFill>
              <a:latin typeface="Times New Roman" pitchFamily="18" charset="0"/>
              <a:cs typeface="Times New Roman" pitchFamily="18" charset="0"/>
              <a:sym typeface="+mn-ea"/>
            </a:endParaRPr>
          </a:p>
          <a:p>
            <a:pPr lvl="0" indent="144000" algn="ctr"/>
            <a:r>
              <a:rPr lang="ru-RU" sz="1200" b="1" dirty="0" smtClean="0">
                <a:solidFill>
                  <a:srgbClr val="000000"/>
                </a:solidFill>
                <a:latin typeface="Times New Roman" pitchFamily="18" charset="0"/>
                <a:cs typeface="Times New Roman" pitchFamily="18" charset="0"/>
                <a:sym typeface="+mn-ea"/>
              </a:rPr>
              <a:t> </a:t>
            </a:r>
            <a:r>
              <a:rPr lang="ru-RU" sz="1200" b="1" dirty="0" smtClean="0">
                <a:solidFill>
                  <a:srgbClr val="000000"/>
                </a:solidFill>
                <a:latin typeface="Times New Roman" pitchFamily="18" charset="0"/>
                <a:cs typeface="Times New Roman" pitchFamily="18" charset="0"/>
                <a:sym typeface="+mn-ea"/>
              </a:rPr>
              <a:t>21 </a:t>
            </a:r>
            <a:r>
              <a:rPr lang="ru-RU" sz="1200" b="1" dirty="0" err="1" smtClean="0">
                <a:solidFill>
                  <a:srgbClr val="000000"/>
                </a:solidFill>
                <a:latin typeface="Times New Roman" pitchFamily="18" charset="0"/>
                <a:cs typeface="Times New Roman" pitchFamily="18" charset="0"/>
                <a:sym typeface="+mn-ea"/>
              </a:rPr>
              <a:t>маусым</a:t>
            </a:r>
            <a:r>
              <a:rPr lang="kk-KZ" sz="1200" b="1" dirty="0" smtClean="0">
                <a:solidFill>
                  <a:srgbClr val="000000"/>
                </a:solidFill>
                <a:latin typeface="Times New Roman" pitchFamily="18" charset="0"/>
                <a:cs typeface="Times New Roman" pitchFamily="18" charset="0"/>
                <a:sym typeface="+mn-ea"/>
              </a:rPr>
              <a:t>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20 </a:t>
            </a:r>
            <a:r>
              <a:rPr lang="kk-KZ" sz="1200" b="1" dirty="0" smtClean="0">
                <a:solidFill>
                  <a:srgbClr val="000000"/>
                </a:solidFill>
                <a:latin typeface="Times New Roman" panose="02020603050405020304" pitchFamily="18" charset="0"/>
                <a:cs typeface="Times New Roman" panose="02020603050405020304" pitchFamily="18" charset="0"/>
                <a:sym typeface="+mn-ea"/>
              </a:rPr>
              <a:t>маусым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21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маусым</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p>
          <a:p>
            <a:pPr lvl="0" indent="144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жауын-шашынсыз. </a:t>
            </a:r>
            <a:r>
              <a:rPr lang="kk-KZ" sz="1100" dirty="0" smtClean="0">
                <a:latin typeface="Times New Roman" panose="02020603050405020304" pitchFamily="18" charset="0"/>
                <a:cs typeface="Times New Roman" panose="02020603050405020304" pitchFamily="18" charset="0"/>
              </a:rPr>
              <a:t>Жел оңтүстіктен </a:t>
            </a:r>
            <a:r>
              <a:rPr lang="kk-KZ" sz="1100" dirty="0" smtClean="0">
                <a:latin typeface="Times New Roman" panose="02020603050405020304" pitchFamily="18" charset="0"/>
                <a:cs typeface="Times New Roman" panose="02020603050405020304" pitchFamily="18" charset="0"/>
              </a:rPr>
              <a:t>соғады</a:t>
            </a:r>
            <a:r>
              <a:rPr lang="kk-KZ" sz="1100" dirty="0">
                <a:latin typeface="Times New Roman" panose="02020603050405020304" pitchFamily="18" charset="0"/>
                <a:cs typeface="Times New Roman" panose="02020603050405020304" pitchFamily="18" charset="0"/>
              </a:rPr>
              <a:t>, күші </a:t>
            </a:r>
            <a:r>
              <a:rPr lang="kk-KZ" sz="1100" dirty="0" smtClean="0">
                <a:latin typeface="Times New Roman" panose="02020603050405020304" pitchFamily="18" charset="0"/>
                <a:cs typeface="Times New Roman" panose="02020603050405020304" pitchFamily="18" charset="0"/>
              </a:rPr>
              <a:t>9-14 м/с</a:t>
            </a:r>
            <a:r>
              <a:rPr lang="kk-KZ" sz="1100" dirty="0">
                <a:latin typeface="Times New Roman" panose="02020603050405020304" pitchFamily="18" charset="0"/>
                <a:cs typeface="Times New Roman" panose="02020603050405020304"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16-18 градус </a:t>
            </a:r>
            <a:r>
              <a:rPr lang="ru-RU" sz="1100" dirty="0" err="1">
                <a:latin typeface="Times New Roman" pitchFamily="18" charset="0"/>
                <a:cs typeface="Times New Roman" pitchFamily="18" charset="0"/>
              </a:rPr>
              <a:t>жылы</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21088" y="3366457"/>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82719" y="2606332"/>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chemeClr val="tx1"/>
                </a:solidFill>
                <a:latin typeface="Times New Roman" panose="02020603050405020304" pitchFamily="18" charset="0"/>
                <a:cs typeface="Times New Roman" panose="02020603050405020304" pitchFamily="18" charset="0"/>
              </a:rPr>
              <a:t>20 </a:t>
            </a:r>
            <a:r>
              <a:rPr lang="ru-RU" sz="1100" b="1" dirty="0" err="1" smtClean="0">
                <a:solidFill>
                  <a:schemeClr val="tx1"/>
                </a:solidFill>
                <a:latin typeface="Times New Roman" panose="02020603050405020304" pitchFamily="18" charset="0"/>
                <a:cs typeface="Times New Roman" panose="02020603050405020304" pitchFamily="18" charset="0"/>
              </a:rPr>
              <a:t>маусым</a:t>
            </a:r>
            <a:r>
              <a:rPr lang="kk-KZ" sz="1100" b="1" dirty="0" smtClean="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21 </a:t>
            </a:r>
            <a:r>
              <a:rPr lang="kk-KZ" sz="1100" b="1" dirty="0" smtClean="0">
                <a:solidFill>
                  <a:schemeClr val="tx1"/>
                </a:solidFill>
                <a:latin typeface="Times New Roman" panose="02020603050405020304" pitchFamily="18" charset="0"/>
                <a:cs typeface="Times New Roman" panose="02020603050405020304" pitchFamily="18" charset="0"/>
              </a:rPr>
              <a:t>маусым </a:t>
            </a:r>
            <a:r>
              <a:rPr lang="kk-KZ" sz="1100" b="1" dirty="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smtClean="0">
                <a:solidFill>
                  <a:srgbClr val="000000"/>
                </a:solidFill>
                <a:latin typeface="Times New Roman" panose="02020603050405020304" pitchFamily="18" charset="0"/>
                <a:cs typeface="Times New Roman" panose="02020603050405020304" pitchFamily="18" charset="0"/>
              </a:rPr>
              <a:t>Альпейс</a:t>
            </a:r>
            <a:r>
              <a:rPr lang="ru-RU" altLang="ru-RU" sz="1200" b="1" i="1" smtClean="0">
                <a:solidFill>
                  <a:srgbClr val="000000"/>
                </a:solidFill>
                <a:latin typeface="Times New Roman" panose="02020603050405020304" pitchFamily="18" charset="0"/>
                <a:cs typeface="Times New Roman" panose="02020603050405020304" pitchFamily="18" charset="0"/>
              </a:rPr>
              <a:t>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25934</TotalTime>
  <Words>570</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5053</cp:revision>
  <cp:lastPrinted>2021-07-01T03:56:27Z</cp:lastPrinted>
  <dcterms:created xsi:type="dcterms:W3CDTF">2018-03-27T06:03:00Z</dcterms:created>
  <dcterms:modified xsi:type="dcterms:W3CDTF">2024-06-19T06:21:00Z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