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86" d="100"/>
          <a:sy n="86" d="100"/>
        </p:scale>
        <p:origin x="84" y="3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857661022"/>
              </p:ext>
            </p:extLst>
          </p:nvPr>
        </p:nvGraphicFramePr>
        <p:xfrm>
          <a:off x="307975" y="2401809"/>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073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168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Қостанай 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16 </a:t>
                      </a:r>
                      <a:r>
                        <a:rPr kumimoji="0" lang="kk-KZ" sz="12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маусым</a:t>
                      </a:r>
                      <a:endParaRPr lang="ru-RU"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44269" y="224857"/>
            <a:ext cx="4803765" cy="2123658"/>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17 </a:t>
            </a:r>
            <a:r>
              <a:rPr lang="kk-KZ" sz="1200" b="1" dirty="0" smtClean="0">
                <a:solidFill>
                  <a:prstClr val="black"/>
                </a:solidFill>
                <a:latin typeface="Times New Roman" panose="02020603050405020304" pitchFamily="18" charset="0"/>
                <a:cs typeface="Times New Roman" panose="02020603050405020304" pitchFamily="18" charset="0"/>
              </a:rPr>
              <a:t>маусым </a:t>
            </a:r>
          </a:p>
          <a:p>
            <a:pPr lvl="0" algn="ctr"/>
            <a:r>
              <a:rPr lang="ru-RU" altLang="zh-CN" sz="1200" b="1" dirty="0" smtClean="0">
                <a:solidFill>
                  <a:srgbClr val="1F497D">
                    <a:lumMod val="75000"/>
                  </a:srgbClr>
                </a:solidFill>
                <a:latin typeface="Times New Roman" panose="02020603050405020304" pitchFamily="18" charset="0"/>
                <a:cs typeface="Times New Roman" panose="02020603050405020304" pitchFamily="18" charset="0"/>
              </a:rPr>
              <a:t>16</a:t>
            </a:r>
            <a:r>
              <a:rPr lang="ru-RU" altLang="zh-CN" sz="1200" b="1" i="1" dirty="0" smtClean="0">
                <a:solidFill>
                  <a:srgbClr val="1F497D">
                    <a:lumMod val="75000"/>
                  </a:srgbClr>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маусым </a:t>
            </a:r>
            <a:r>
              <a:rPr lang="kk-KZ" altLang="ru-RU" sz="1200" b="1" dirty="0" smtClean="0">
                <a:solidFill>
                  <a:prstClr val="black"/>
                </a:solidFill>
                <a:latin typeface="Times New Roman" panose="02020603050405020304" pitchFamily="18" charset="0"/>
                <a:cs typeface="Times New Roman" panose="02020603050405020304" pitchFamily="18" charset="0"/>
              </a:rPr>
              <a:t>2024 </a:t>
            </a:r>
            <a:r>
              <a:rPr lang="kk-KZ" altLang="ru-RU" sz="1200" b="1" dirty="0">
                <a:solidFill>
                  <a:prstClr val="black"/>
                </a:solidFill>
                <a:latin typeface="Times New Roman" panose="02020603050405020304" pitchFamily="18" charset="0"/>
                <a:cs typeface="Times New Roman" panose="02020603050405020304" pitchFamily="18" charset="0"/>
              </a:rPr>
              <a:t>ж. сағ. 20-ден </a:t>
            </a:r>
            <a:r>
              <a:rPr lang="kk-KZ" altLang="ru-RU" sz="1200" b="1" dirty="0" smtClean="0">
                <a:solidFill>
                  <a:prstClr val="black"/>
                </a:solidFill>
                <a:latin typeface="Times New Roman" panose="02020603050405020304" pitchFamily="18" charset="0"/>
                <a:cs typeface="Times New Roman" panose="02020603050405020304" pitchFamily="18" charset="0"/>
              </a:rPr>
              <a:t>17</a:t>
            </a:r>
            <a:r>
              <a:rPr lang="kk-KZ" sz="1200" b="1" dirty="0" smtClean="0">
                <a:solidFill>
                  <a:prstClr val="black"/>
                </a:solidFill>
                <a:latin typeface="Times New Roman" panose="02020603050405020304" pitchFamily="18" charset="0"/>
                <a:cs typeface="Times New Roman" panose="02020603050405020304" pitchFamily="18" charset="0"/>
              </a:rPr>
              <a:t> маусым </a:t>
            </a:r>
            <a:r>
              <a:rPr lang="kk-KZ" altLang="ru-RU" sz="1200" b="1" dirty="0" smtClean="0">
                <a:solidFill>
                  <a:prstClr val="black"/>
                </a:solidFill>
                <a:latin typeface="Times New Roman" panose="02020603050405020304" pitchFamily="18" charset="0"/>
                <a:cs typeface="Times New Roman" panose="02020603050405020304" pitchFamily="18" charset="0"/>
              </a:rPr>
              <a:t>2024 </a:t>
            </a:r>
            <a:r>
              <a:rPr lang="kk-KZ" altLang="ru-RU" sz="1200" b="1" dirty="0">
                <a:solidFill>
                  <a:prstClr val="black"/>
                </a:solidFill>
                <a:latin typeface="Times New Roman" panose="02020603050405020304" pitchFamily="18" charset="0"/>
                <a:cs typeface="Times New Roman" panose="02020603050405020304" pitchFamily="18" charset="0"/>
              </a:rPr>
              <a:t>ж. сағ. </a:t>
            </a:r>
            <a:r>
              <a:rPr lang="kk-KZ" altLang="ru-RU" sz="1200" b="1" dirty="0" smtClean="0">
                <a:solidFill>
                  <a:prstClr val="black"/>
                </a:solidFill>
                <a:latin typeface="Times New Roman" panose="02020603050405020304" pitchFamily="18" charset="0"/>
                <a:cs typeface="Times New Roman" panose="02020603050405020304" pitchFamily="18" charset="0"/>
              </a:rPr>
              <a:t>20-дейін</a:t>
            </a:r>
            <a:endParaRPr lang="kk-KZ" altLang="ru-RU" sz="1200" b="1" dirty="0">
              <a:solidFill>
                <a:prstClr val="black"/>
              </a:solidFill>
              <a:latin typeface="Times New Roman" panose="02020603050405020304" pitchFamily="18" charset="0"/>
              <a:cs typeface="Times New Roman" panose="02020603050405020304" pitchFamily="18" charset="0"/>
            </a:endParaRPr>
          </a:p>
          <a:p>
            <a:pPr algn="just"/>
            <a:r>
              <a:rPr lang="ru-RU" sz="1200" dirty="0">
                <a:latin typeface="Times New Roman" panose="02020603050405020304" pitchFamily="18" charset="0"/>
                <a:cs typeface="Times New Roman" panose="02020603050405020304" pitchFamily="18" charset="0"/>
              </a:rPr>
              <a:t>Көшпелі </a:t>
            </a:r>
            <a:r>
              <a:rPr lang="ru-RU" sz="1200" dirty="0" err="1" smtClean="0">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өткінші</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жаңбыр</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найзағай</a:t>
            </a:r>
            <a:r>
              <a:rPr lang="ru-RU"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Солтүстік-батыстан  жел  соғады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7-12 м/с. Ауа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19-21,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31-33 </a:t>
            </a:r>
            <a:r>
              <a:rPr lang="ru-RU" sz="1200" dirty="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endParaRPr lang="ru-RU" sz="1200" b="1" dirty="0">
              <a:latin typeface="Times New Roman" panose="02020603050405020304" pitchFamily="18" charset="0"/>
              <a:cs typeface="Times New Roman" panose="02020603050405020304" pitchFamily="18" charset="0"/>
            </a:endParaRPr>
          </a:p>
          <a:p>
            <a:pPr algn="just"/>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2024 жылғы 18 маусым</a:t>
            </a:r>
          </a:p>
          <a:p>
            <a:pPr algn="ctr"/>
            <a:r>
              <a:rPr lang="kk-KZ" sz="1200" b="1" dirty="0" smtClean="0">
                <a:solidFill>
                  <a:prstClr val="black"/>
                </a:solidFill>
                <a:latin typeface="Times New Roman" panose="02020603050405020304" pitchFamily="18" charset="0"/>
                <a:cs typeface="Times New Roman" panose="02020603050405020304" pitchFamily="18" charset="0"/>
              </a:rPr>
              <a:t>17 маусым </a:t>
            </a:r>
            <a:r>
              <a:rPr lang="kk-KZ" sz="1200" b="1" dirty="0" smtClean="0">
                <a:latin typeface="Times New Roman" panose="02020603050405020304" pitchFamily="18" charset="0"/>
                <a:cs typeface="Times New Roman" panose="02020603050405020304" pitchFamily="18" charset="0"/>
              </a:rPr>
              <a:t>сағ</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20-ден </a:t>
            </a:r>
            <a:r>
              <a:rPr lang="kk-KZ" sz="1200" b="1" dirty="0">
                <a:latin typeface="Times New Roman" panose="02020603050405020304" pitchFamily="18" charset="0"/>
                <a:cs typeface="Times New Roman" panose="02020603050405020304" pitchFamily="18" charset="0"/>
              </a:rPr>
              <a:t>бастап </a:t>
            </a:r>
            <a:r>
              <a:rPr lang="kk-KZ" sz="1200" b="1" dirty="0" smtClean="0">
                <a:latin typeface="Times New Roman" panose="02020603050405020304" pitchFamily="18" charset="0"/>
                <a:cs typeface="Times New Roman" panose="02020603050405020304" pitchFamily="18" charset="0"/>
              </a:rPr>
              <a:t>18 маусым </a:t>
            </a:r>
            <a:r>
              <a:rPr lang="kk-KZ" altLang="ru-RU" sz="1200" b="1" dirty="0" smtClean="0">
                <a:solidFill>
                  <a:prstClr val="black"/>
                </a:solidFill>
                <a:latin typeface="Times New Roman" panose="02020603050405020304" pitchFamily="18" charset="0"/>
                <a:cs typeface="Times New Roman" panose="02020603050405020304" pitchFamily="18" charset="0"/>
              </a:rPr>
              <a:t>2024 </a:t>
            </a:r>
            <a:r>
              <a:rPr lang="kk-KZ" altLang="ru-RU" sz="1200" b="1" dirty="0">
                <a:solidFill>
                  <a:prstClr val="black"/>
                </a:solidFill>
                <a:latin typeface="Times New Roman" panose="02020603050405020304" pitchFamily="18" charset="0"/>
                <a:cs typeface="Times New Roman" panose="02020603050405020304" pitchFamily="18" charset="0"/>
              </a:rPr>
              <a:t>ж.</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сағ. 09-ға дейін </a:t>
            </a:r>
          </a:p>
          <a:p>
            <a:pPr lvl="0" algn="just"/>
            <a:r>
              <a:rPr lang="ru-RU" sz="1200" dirty="0">
                <a:latin typeface="Times New Roman" panose="02020603050405020304" pitchFamily="18" charset="0"/>
                <a:cs typeface="Times New Roman" panose="02020603050405020304" pitchFamily="18" charset="0"/>
              </a:rPr>
              <a:t>Көшпелі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жауын-шашынсыз</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Солтүстік-шығыстан жел  </a:t>
            </a:r>
            <a:r>
              <a:rPr lang="kk-KZ" sz="1200" dirty="0">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7-12</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м/с</a:t>
            </a:r>
            <a:r>
              <a:rPr lang="kk-KZ" sz="1200" dirty="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Ауа </a:t>
            </a:r>
            <a:r>
              <a:rPr lang="kk-KZ" sz="1200" smtClean="0">
                <a:solidFill>
                  <a:prstClr val="black"/>
                </a:solidFill>
                <a:latin typeface="Times New Roman" panose="02020603050405020304" pitchFamily="18" charset="0"/>
                <a:cs typeface="Times New Roman" panose="02020603050405020304" pitchFamily="18" charset="0"/>
              </a:rPr>
              <a:t>температурасы </a:t>
            </a:r>
            <a:r>
              <a:rPr lang="kk-KZ" sz="1200" smtClean="0">
                <a:solidFill>
                  <a:prstClr val="black"/>
                </a:solidFill>
                <a:latin typeface="Times New Roman" panose="02020603050405020304" pitchFamily="18" charset="0"/>
                <a:cs typeface="Times New Roman" panose="02020603050405020304" pitchFamily="18" charset="0"/>
              </a:rPr>
              <a:t>15-17 </a:t>
            </a:r>
            <a:r>
              <a:rPr lang="kk-KZ" sz="1200" dirty="0" smtClean="0">
                <a:solidFill>
                  <a:prstClr val="black"/>
                </a:solidFill>
                <a:latin typeface="Times New Roman" panose="02020603050405020304" pitchFamily="18" charset="0"/>
                <a:cs typeface="Times New Roman" panose="02020603050405020304" pitchFamily="18" charset="0"/>
              </a:rPr>
              <a:t>градус жылы. </a:t>
            </a:r>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188375555"/>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1534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3,069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2247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0,449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22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0,11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103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0,257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0,288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3327296169"/>
              </p:ext>
            </p:extLst>
          </p:nvPr>
        </p:nvGraphicFramePr>
        <p:xfrm>
          <a:off x="5079334" y="6248200"/>
          <a:ext cx="4780571" cy="579120"/>
        </p:xfrm>
        <a:graphic>
          <a:graphicData uri="http://schemas.openxmlformats.org/drawingml/2006/table">
            <a:tbl>
              <a:tblPr/>
              <a:tblGrid>
                <a:gridCol w="4780571">
                  <a:extLst>
                    <a:ext uri="{9D8B030D-6E8A-4147-A177-3AD203B41FA5}">
                      <a16:colId xmlns:a16="http://schemas.microsoft.com/office/drawing/2014/main" xmlns=""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a:t>
            </a:r>
            <a:r>
              <a:rPr lang="kk-KZ" altLang="ru-RU" sz="1200" b="1" dirty="0">
                <a:latin typeface="Times New Roman" panose="02020603050405020304" pitchFamily="18" charset="0"/>
                <a:cs typeface="Times New Roman" panose="02020603050405020304" pitchFamily="18" charset="0"/>
              </a:rPr>
              <a:t> </a:t>
            </a:r>
            <a:r>
              <a:rPr lang="ru-RU" altLang="ru-RU" sz="1200" b="1" dirty="0" smtClean="0">
                <a:solidFill>
                  <a:srgbClr val="1F497D">
                    <a:lumMod val="75000"/>
                  </a:srgbClr>
                </a:solidFill>
                <a:latin typeface="Times New Roman" panose="02020603050405020304" pitchFamily="18" charset="0"/>
                <a:cs typeface="Times New Roman" panose="02020603050405020304" pitchFamily="18" charset="0"/>
              </a:rPr>
              <a:t>16</a:t>
            </a:r>
            <a:r>
              <a:rPr lang="ru-RU" altLang="zh-CN" sz="1200" b="1" i="1" dirty="0" smtClean="0">
                <a:solidFill>
                  <a:srgbClr val="1F497D">
                    <a:lumMod val="75000"/>
                  </a:srgbClr>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маусым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34747" y="3450360"/>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84458" y="2490714"/>
            <a:ext cx="4691590"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17,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18 </a:t>
            </a:r>
            <a:r>
              <a:rPr lang="ru-RU" sz="1200" dirty="0" err="1">
                <a:solidFill>
                  <a:prstClr val="black"/>
                </a:solidFill>
                <a:latin typeface="Times New Roman" panose="02020603050405020304" pitchFamily="18" charset="0"/>
                <a:cs typeface="Times New Roman" panose="02020603050405020304" pitchFamily="18" charset="0"/>
              </a:rPr>
              <a:t>маусым</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сейілу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Н. </a:t>
            </a:r>
            <a:r>
              <a:rPr lang="kk-KZ" altLang="ru-RU" sz="1200" b="1" i="1" smtClean="0">
                <a:solidFill>
                  <a:srgbClr val="000000"/>
                </a:solidFill>
                <a:latin typeface="Times New Roman" panose="02020603050405020304" pitchFamily="18" charset="0"/>
                <a:cs typeface="Times New Roman" panose="02020603050405020304" pitchFamily="18" charset="0"/>
              </a:rPr>
              <a:t>Казиева</a:t>
            </a:r>
            <a:r>
              <a:rPr lang="ru-RU"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Б.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20229</TotalTime>
  <Words>578</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3881</cp:revision>
  <cp:lastPrinted>2021-07-01T07:38:07Z</cp:lastPrinted>
  <dcterms:created xsi:type="dcterms:W3CDTF">2018-03-27T06:03:00Z</dcterms:created>
  <dcterms:modified xsi:type="dcterms:W3CDTF">2024-06-16T07:53:44Z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