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1" d="100"/>
          <a:sy n="101" d="100"/>
        </p:scale>
        <p:origin x="684"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49920068"/>
              </p:ext>
            </p:extLst>
          </p:nvPr>
        </p:nvGraphicFramePr>
        <p:xfrm>
          <a:off x="307975" y="2492896"/>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160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08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4130" y="3682969"/>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08 маусым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308324"/>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09 </a:t>
            </a:r>
            <a:r>
              <a:rPr lang="ru-RU" altLang="ru-RU" sz="1200" b="1" dirty="0" err="1" smtClean="0">
                <a:latin typeface="Times New Roman" panose="02020603050405020304" pitchFamily="18" charset="0"/>
                <a:cs typeface="Times New Roman" panose="02020603050405020304" pitchFamily="18" charset="0"/>
              </a:rPr>
              <a:t>маусымға</a:t>
            </a:r>
            <a:r>
              <a:rPr lang="ru-RU"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08 маусым </a:t>
            </a:r>
            <a:r>
              <a:rPr lang="kk-KZ" altLang="ru-RU" sz="1200" b="1" dirty="0">
                <a:latin typeface="Times New Roman" pitchFamily="18" charset="0"/>
                <a:cs typeface="Times New Roman" pitchFamily="18" charset="0"/>
              </a:rPr>
              <a:t>сағ. </a:t>
            </a:r>
            <a:r>
              <a:rPr lang="ru-RU" altLang="ru-RU" sz="1200" b="1" dirty="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09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a:t>
            </a:r>
            <a:r>
              <a:rPr lang="kk-KZ" sz="1200" dirty="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a:t>
            </a:r>
            <a:r>
              <a:rPr lang=""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жаңбыр</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найзағай</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Жел оңтүстік-шығыстан соғады, </a:t>
            </a:r>
            <a:r>
              <a:rPr lang="kk-KZ" sz="1200" dirty="0">
                <a:solidFill>
                  <a:prstClr val="black"/>
                </a:solidFill>
                <a:latin typeface="Times New Roman" pitchFamily="18" charset="0"/>
                <a:cs typeface="Times New Roman" pitchFamily="18" charset="0"/>
              </a:rPr>
              <a:t>күші 5-10, </a:t>
            </a:r>
            <a:r>
              <a:rPr lang="kk-KZ" sz="1200" dirty="0" smtClean="0">
                <a:solidFill>
                  <a:prstClr val="black"/>
                </a:solidFill>
                <a:latin typeface="Times New Roman" pitchFamily="18" charset="0"/>
                <a:cs typeface="Times New Roman" pitchFamily="18" charset="0"/>
              </a:rPr>
              <a:t>найзағай </a:t>
            </a:r>
            <a:r>
              <a:rPr lang="kk-KZ" sz="1200" dirty="0" smtClean="0">
                <a:solidFill>
                  <a:prstClr val="black"/>
                </a:solidFill>
                <a:latin typeface="Times New Roman" pitchFamily="18" charset="0"/>
                <a:cs typeface="Times New Roman" pitchFamily="18" charset="0"/>
              </a:rPr>
              <a:t>кезінде екпіні 15-20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13-15°,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23-25°</a:t>
            </a:r>
            <a:r>
              <a:rPr lang=""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жылы болады.</a:t>
            </a:r>
            <a:endParaRPr lang="ru-RU" altLang="ru-RU" sz="1200" b="1" dirty="0" smtClean="0">
              <a:latin typeface="Times New Roman" panose="02020603050405020304" pitchFamily="18" charset="0"/>
              <a:cs typeface="Times New Roman" panose="02020603050405020304" pitchFamily="18" charset="0"/>
            </a:endParaRPr>
          </a:p>
          <a:p>
            <a:pPr lvl="0" indent="185738" algn="ctr"/>
            <a:endParaRPr lang="ru-RU" altLang="ru-RU" sz="1200" b="1" dirty="0" smtClean="0">
              <a:latin typeface="Times New Roman" panose="02020603050405020304" pitchFamily="18" charset="0"/>
              <a:cs typeface="Times New Roman" panose="02020603050405020304" pitchFamily="18" charset="0"/>
            </a:endParaRPr>
          </a:p>
          <a:p>
            <a:pPr lvl="0" indent="185738"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10 </a:t>
            </a:r>
            <a:r>
              <a:rPr lang="ru-RU" altLang="ru-RU" sz="1200" b="1" dirty="0" err="1" smtClean="0">
                <a:latin typeface="Times New Roman" panose="02020603050405020304" pitchFamily="18" charset="0"/>
                <a:cs typeface="Times New Roman" panose="02020603050405020304" pitchFamily="18" charset="0"/>
              </a:rPr>
              <a:t>маусымға</a:t>
            </a:r>
            <a:endParaRPr lang="ru-RU" altLang="ru-RU" sz="1200" b="1" dirty="0" smtClean="0">
              <a:latin typeface="Times New Roman" panose="02020603050405020304" pitchFamily="18" charset="0"/>
              <a:cs typeface="Times New Roman" panose="02020603050405020304" pitchFamily="18" charset="0"/>
            </a:endParaRPr>
          </a:p>
          <a:p>
            <a:pPr lvl="0" indent="185738" algn="ctr"/>
            <a:r>
              <a:rPr lang="kk-KZ" altLang="ru-RU" sz="1200" b="1" dirty="0" smtClean="0">
                <a:latin typeface="Times New Roman" panose="02020603050405020304" pitchFamily="18" charset="0"/>
                <a:cs typeface="Times New Roman" panose="02020603050405020304" pitchFamily="18" charset="0"/>
              </a:rPr>
              <a:t>09 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20-дан 10 </a:t>
            </a:r>
            <a:r>
              <a:rPr lang="ru-RU" sz="1200" b="1" dirty="0" err="1" smtClean="0">
                <a:latin typeface="Times New Roman" panose="02020603050405020304" pitchFamily="18" charset="0"/>
                <a:cs typeface="Times New Roman" panose="02020603050405020304" pitchFamily="18" charset="0"/>
              </a:rPr>
              <a:t>маусым</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Көшпелі бұ</a:t>
            </a:r>
            <a:r>
              <a:rPr lang="kk-KZ" sz="1200" dirty="0" smtClean="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a:t>
            </a:r>
            <a:r>
              <a:rPr lang="kk-KZ" sz="1200" dirty="0" smtClean="0">
                <a:solidFill>
                  <a:prstClr val="black"/>
                </a:solidFill>
                <a:latin typeface="Times New Roman" pitchFamily="18" charset="0"/>
                <a:cs typeface="Times New Roman" pitchFamily="18" charset="0"/>
              </a:rPr>
              <a:t>Жел </a:t>
            </a:r>
            <a:r>
              <a:rPr lang="" sz="1200" dirty="0" smtClean="0">
                <a:solidFill>
                  <a:prstClr val="black"/>
                </a:solidFill>
                <a:latin typeface="Times New Roman" pitchFamily="18" charset="0"/>
                <a:cs typeface="Times New Roman" pitchFamily="18" charset="0"/>
              </a:rPr>
              <a:t>о</a:t>
            </a:r>
            <a:r>
              <a:rPr lang="kk-KZ" sz="1200" dirty="0" smtClean="0">
                <a:solidFill>
                  <a:prstClr val="black"/>
                </a:solidFill>
                <a:latin typeface="Times New Roman" pitchFamily="18" charset="0"/>
                <a:cs typeface="Times New Roman" pitchFamily="18" charset="0"/>
              </a:rPr>
              <a:t>ң</a:t>
            </a:r>
            <a:r>
              <a:rPr lang="ru-RU" sz="1200" dirty="0" err="1" smtClean="0">
                <a:solidFill>
                  <a:prstClr val="black"/>
                </a:solidFill>
                <a:latin typeface="Times New Roman" pitchFamily="18" charset="0"/>
                <a:cs typeface="Times New Roman" pitchFamily="18" charset="0"/>
              </a:rPr>
              <a:t>түстік-шығыстан</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3-8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12-14°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just"/>
            <a:r>
              <a:rPr lang="kk-KZ" sz="1200" dirty="0" smtClean="0">
                <a:solidFill>
                  <a:prstClr val="black"/>
                </a:solidFill>
                <a:latin typeface="Times New Roman" pitchFamily="18" charset="0"/>
                <a:cs typeface="Times New Roman" pitchFamily="18" charset="0"/>
              </a:rPr>
              <a:t>.</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1" name="TextBox 13"/>
          <p:cNvSpPr txBox="1"/>
          <p:nvPr/>
        </p:nvSpPr>
        <p:spPr>
          <a:xfrm>
            <a:off x="5023995" y="2356472"/>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2" name="TextBox 13"/>
          <p:cNvSpPr txBox="1"/>
          <p:nvPr/>
        </p:nvSpPr>
        <p:spPr>
          <a:xfrm>
            <a:off x="5011308" y="324596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649140271"/>
              </p:ext>
            </p:extLst>
          </p:nvPr>
        </p:nvGraphicFramePr>
        <p:xfrm>
          <a:off x="5018548" y="4144634"/>
          <a:ext cx="4691064" cy="2118858"/>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884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7</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0,9</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5999" y="5921885"/>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Иманғабасова А.Т.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Акылбаева М.М.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 xmlns:a16="http://schemas.microsoft.com/office/drawing/2014/main" val="20000"/>
                    </a:ext>
                  </a:extLst>
                </a:gridCol>
                <a:gridCol w="3051583">
                  <a:extLst>
                    <a:ext uri="{9D8B030D-6E8A-4147-A177-3AD203B41FA5}">
                      <a16:colId xmlns=""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 xmlns:a16="http://schemas.microsoft.com/office/drawing/2014/main" val="20000"/>
                    </a:ext>
                  </a:extLst>
                </a:gridCol>
                <a:gridCol w="2056680">
                  <a:extLst>
                    <a:ext uri="{9D8B030D-6E8A-4147-A177-3AD203B41FA5}">
                      <a16:colId xmlns=""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18995</TotalTime>
  <Words>566</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3555</cp:revision>
  <cp:lastPrinted>2021-07-01T03:56:27Z</cp:lastPrinted>
  <dcterms:created xsi:type="dcterms:W3CDTF">2018-03-27T06:03:00Z</dcterms:created>
  <dcterms:modified xsi:type="dcterms:W3CDTF">2024-06-08T08:11:36Z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