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8417" autoAdjust="0"/>
  </p:normalViewPr>
  <p:slideViewPr>
    <p:cSldViewPr showGuides="1">
      <p:cViewPr>
        <p:scale>
          <a:sx n="98" d="100"/>
          <a:sy n="98" d="100"/>
        </p:scale>
        <p:origin x="408" y="-7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736976" y="13006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248976468"/>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a:solidFill>
                            <a:srgbClr val="002060"/>
                          </a:solidFill>
                          <a:latin typeface="Times New Roman" panose="02020603050405020304" pitchFamily="18" charset="0"/>
                          <a:cs typeface="Times New Roman" panose="02020603050405020304" pitchFamily="18" charset="0"/>
                        </a:rPr>
                        <a:t>Балқаш</a:t>
                      </a:r>
                      <a:r>
                        <a:rPr lang="kk-KZ" altLang="en-US" sz="1200" b="1" i="1" baseline="0" dirty="0">
                          <a:solidFill>
                            <a:srgbClr val="002060"/>
                          </a:solidFill>
                          <a:latin typeface="Times New Roman" panose="02020603050405020304" pitchFamily="18" charset="0"/>
                          <a:cs typeface="Times New Roman" panose="02020603050405020304" pitchFamily="18" charset="0"/>
                        </a:rPr>
                        <a:t> қ.</a:t>
                      </a:r>
                      <a:r>
                        <a:rPr lang="ru-RU" altLang="en-US" sz="1200" b="1" i="1" dirty="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60396" y="167042"/>
            <a:ext cx="4752404" cy="707886"/>
          </a:xfrm>
          <a:prstGeom prst="rect">
            <a:avLst/>
          </a:prstGeom>
          <a:noFill/>
          <a:ln w="9525">
            <a:noFill/>
          </a:ln>
        </p:spPr>
        <p:txBody>
          <a:bodyPr wrap="square">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829962045"/>
              </p:ext>
            </p:extLst>
          </p:nvPr>
        </p:nvGraphicFramePr>
        <p:xfrm>
          <a:off x="307975" y="2977872"/>
          <a:ext cx="4465638" cy="217932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17932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№157</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Балқаш</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05 маусым </a:t>
                      </a:r>
                      <a:endParaRPr lang="zh-CN"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3" name="Прямоугольник 2"/>
          <p:cNvSpPr/>
          <p:nvPr/>
        </p:nvSpPr>
        <p:spPr>
          <a:xfrm>
            <a:off x="4744912" y="160994"/>
            <a:ext cx="4924443" cy="2492990"/>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Балқаш қаласы бойынша</a:t>
            </a:r>
          </a:p>
          <a:p>
            <a:pPr lvl="0" algn="ctr"/>
            <a:r>
              <a:rPr lang="ru-RU" altLang="ru-RU" sz="1200" b="1" dirty="0">
                <a:solidFill>
                  <a:srgbClr val="000000"/>
                </a:solidFill>
                <a:latin typeface="Times New Roman" panose="02020603050405020304" pitchFamily="18" charset="0"/>
                <a:cs typeface="Times New Roman" panose="02020603050405020304" pitchFamily="18" charset="0"/>
              </a:rPr>
              <a:t>2024 ж. </a:t>
            </a:r>
            <a:r>
              <a:rPr lang="kk-KZ" altLang="ru-RU" sz="1200" b="1" dirty="0" smtClean="0">
                <a:solidFill>
                  <a:srgbClr val="000000"/>
                </a:solidFill>
                <a:latin typeface="Times New Roman" panose="02020603050405020304" pitchFamily="18" charset="0"/>
                <a:cs typeface="Times New Roman" panose="02020603050405020304" pitchFamily="18" charset="0"/>
              </a:rPr>
              <a:t>06 маусымға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altLang="ru-RU" sz="1200" b="1" dirty="0">
                <a:latin typeface="Times New Roman" panose="02020603050405020304" pitchFamily="18" charset="0"/>
                <a:cs typeface="Times New Roman" panose="02020603050405020304" pitchFamily="18" charset="0"/>
              </a:rPr>
              <a:t>    2024 ж.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20-дан </a:t>
            </a:r>
            <a:r>
              <a:rPr lang="ru-RU" altLang="ru-RU" sz="1200" b="1" dirty="0" err="1">
                <a:latin typeface="Times New Roman" panose="02020603050405020304" pitchFamily="18" charset="0"/>
                <a:cs typeface="Times New Roman" panose="02020603050405020304" pitchFamily="18" charset="0"/>
              </a:rPr>
              <a:t>бастап</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06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20-ға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indent="177800" algn="just"/>
            <a:r>
              <a:rPr lang="ru-RU" altLang="ru-RU" sz="1200" dirty="0" err="1">
                <a:latin typeface="Times New Roman" panose="02020603050405020304" pitchFamily="18" charset="0"/>
                <a:cs typeface="Times New Roman" panose="02020603050405020304" pitchFamily="18" charset="0"/>
              </a:rPr>
              <a:t>Көшпелі</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бұлтты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жауын-шашынсыз</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9-14, </a:t>
            </a:r>
            <a:r>
              <a:rPr lang="ru-RU" altLang="ru-RU" sz="1200" dirty="0" err="1" smtClean="0">
                <a:latin typeface="Times New Roman" panose="02020603050405020304" pitchFamily="18" charset="0"/>
                <a:cs typeface="Times New Roman" panose="02020603050405020304" pitchFamily="18" charset="0"/>
              </a:rPr>
              <a:t>екпіні</a:t>
            </a:r>
            <a:r>
              <a:rPr lang="ru-RU" altLang="ru-RU" sz="1200" dirty="0" smtClean="0">
                <a:latin typeface="Times New Roman" panose="02020603050405020304" pitchFamily="18" charset="0"/>
                <a:cs typeface="Times New Roman" panose="02020603050405020304" pitchFamily="18" charset="0"/>
              </a:rPr>
              <a:t> 15-20 </a:t>
            </a:r>
            <a:r>
              <a:rPr lang="ru-RU" altLang="ru-RU" sz="1200" dirty="0" smtClean="0">
                <a:latin typeface="Times New Roman" panose="02020603050405020304" pitchFamily="18" charset="0"/>
                <a:cs typeface="Times New Roman" panose="02020603050405020304" pitchFamily="18" charset="0"/>
              </a:rPr>
              <a:t>м/с</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Ауа</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температурасы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түнде</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16-18, </a:t>
            </a:r>
            <a:r>
              <a:rPr lang="ru-RU" altLang="ru-RU" sz="1200" dirty="0" err="1">
                <a:latin typeface="Times New Roman" panose="02020603050405020304" pitchFamily="18" charset="0"/>
                <a:cs typeface="Times New Roman" panose="02020603050405020304" pitchFamily="18" charset="0"/>
              </a:rPr>
              <a:t>күндіз</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28-30 </a:t>
            </a:r>
            <a:r>
              <a:rPr lang="ru-RU" altLang="ru-RU" sz="1200" dirty="0" smtClean="0">
                <a:latin typeface="Times New Roman" panose="02020603050405020304" pitchFamily="18" charset="0"/>
                <a:cs typeface="Times New Roman" panose="02020603050405020304" pitchFamily="18" charset="0"/>
              </a:rPr>
              <a:t>градус </a:t>
            </a:r>
            <a:r>
              <a:rPr lang="ru-RU" altLang="ru-RU" sz="1200" dirty="0" err="1">
                <a:latin typeface="Times New Roman" panose="02020603050405020304" pitchFamily="18" charset="0"/>
                <a:cs typeface="Times New Roman" panose="02020603050405020304" pitchFamily="18" charset="0"/>
              </a:rPr>
              <a:t>жылы</a:t>
            </a:r>
            <a:r>
              <a:rPr lang="ru-RU" altLang="ru-RU" sz="1200" dirty="0">
                <a:latin typeface="Times New Roman" panose="02020603050405020304" pitchFamily="18" charset="0"/>
                <a:cs typeface="Times New Roman" panose="02020603050405020304" pitchFamily="18" charset="0"/>
              </a:rPr>
              <a:t>. </a:t>
            </a:r>
          </a:p>
          <a:p>
            <a:pPr indent="177800" algn="just"/>
            <a:endParaRPr lang="kk-KZ" altLang="ru-RU" sz="1200" b="1" dirty="0">
              <a:latin typeface="Times New Roman" panose="02020603050405020304" pitchFamily="18" charset="0"/>
              <a:cs typeface="Times New Roman" panose="02020603050405020304" pitchFamily="18" charset="0"/>
            </a:endParaRPr>
          </a:p>
          <a:p>
            <a:pPr algn="ctr"/>
            <a:r>
              <a:rPr lang="kk-KZ" altLang="ru-RU" sz="1200" b="1" dirty="0" smtClean="0">
                <a:latin typeface="Times New Roman" panose="02020603050405020304" pitchFamily="18" charset="0"/>
                <a:cs typeface="Times New Roman" panose="02020603050405020304" pitchFamily="18" charset="0"/>
              </a:rPr>
              <a:t>07 маусымға </a:t>
            </a: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smtClean="0">
                <a:latin typeface="Times New Roman" panose="02020603050405020304" pitchFamily="18" charset="0"/>
                <a:cs typeface="Times New Roman" panose="02020603050405020304" pitchFamily="18" charset="0"/>
              </a:rPr>
              <a:t>жылғы</a:t>
            </a:r>
            <a:endParaRPr lang="ru-RU" sz="1200" dirty="0" smtClean="0">
              <a:latin typeface="Times New Roman" pitchFamily="18" charset="0"/>
              <a:cs typeface="Times New Roman" pitchFamily="18" charset="0"/>
            </a:endParaRPr>
          </a:p>
          <a:p>
            <a:pPr indent="182563" algn="ctr"/>
            <a:r>
              <a:rPr lang="ru-RU" sz="1200" b="1" dirty="0" smtClean="0">
                <a:latin typeface="Times New Roman" panose="02020603050405020304" pitchFamily="18" charset="0"/>
                <a:cs typeface="Times New Roman" panose="02020603050405020304" pitchFamily="18" charset="0"/>
              </a:rPr>
              <a:t>2024 ж</a:t>
            </a:r>
            <a:r>
              <a:rPr lang="kk-KZ" sz="1200" b="1" dirty="0" smtClean="0">
                <a:latin typeface="Times New Roman" panose="02020603050405020304" pitchFamily="18" charset="0"/>
                <a:cs typeface="Times New Roman" panose="02020603050405020304" pitchFamily="18" charset="0"/>
              </a:rPr>
              <a:t>. 06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20-дан </a:t>
            </a:r>
            <a:r>
              <a:rPr lang="ru-RU" sz="1200" b="1" dirty="0" err="1" smtClean="0">
                <a:latin typeface="Times New Roman" panose="02020603050405020304" pitchFamily="18" charset="0"/>
                <a:cs typeface="Times New Roman" panose="02020603050405020304" pitchFamily="18" charset="0"/>
              </a:rPr>
              <a:t>бастап</a:t>
            </a:r>
            <a:r>
              <a:rPr lang="kk-KZ" sz="1200" b="1" dirty="0" smtClean="0">
                <a:latin typeface="Times New Roman" panose="02020603050405020304" pitchFamily="18" charset="0"/>
                <a:cs typeface="Times New Roman" panose="02020603050405020304" pitchFamily="18" charset="0"/>
              </a:rPr>
              <a:t> 07 маусым </a:t>
            </a:r>
            <a:r>
              <a:rPr lang="ru-RU" sz="1200" b="1" dirty="0" err="1" smtClean="0">
                <a:latin typeface="Times New Roman" panose="02020603050405020304" pitchFamily="18" charset="0"/>
                <a:cs typeface="Times New Roman" panose="02020603050405020304" pitchFamily="18" charset="0"/>
              </a:rPr>
              <a:t>сағ</a:t>
            </a:r>
            <a:r>
              <a:rPr lang="ru-RU" sz="1200" b="1" dirty="0" smtClean="0">
                <a:latin typeface="Times New Roman" panose="02020603050405020304" pitchFamily="18" charset="0"/>
                <a:cs typeface="Times New Roman" panose="02020603050405020304" pitchFamily="18" charset="0"/>
              </a:rPr>
              <a:t>. 08-ге </a:t>
            </a:r>
            <a:r>
              <a:rPr lang="ru-RU" sz="1200" b="1" dirty="0" err="1" smtClean="0">
                <a:latin typeface="Times New Roman" panose="02020603050405020304" pitchFamily="18" charset="0"/>
                <a:cs typeface="Times New Roman" panose="02020603050405020304" pitchFamily="18" charset="0"/>
              </a:rPr>
              <a:t>дейін</a:t>
            </a:r>
            <a:endParaRPr lang="ru-RU" sz="1200" b="1" dirty="0" smtClean="0">
              <a:latin typeface="Times New Roman" panose="02020603050405020304" pitchFamily="18" charset="0"/>
              <a:cs typeface="Times New Roman" panose="02020603050405020304" pitchFamily="18" charset="0"/>
            </a:endParaRPr>
          </a:p>
          <a:p>
            <a:pPr indent="182563" algn="just"/>
            <a:r>
              <a:rPr lang="ru-RU" sz="1200" dirty="0" err="1">
                <a:latin typeface="Times New Roman" panose="02020603050405020304" pitchFamily="18" charset="0"/>
                <a:cs typeface="Times New Roman" panose="02020603050405020304" pitchFamily="18" charset="0"/>
              </a:rPr>
              <a:t>Көшпелі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бұлтты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найзағай</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бұршақ</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дауыл</a:t>
            </a:r>
            <a:r>
              <a:rPr 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Батыстан</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оңтүстік-батыстан</a:t>
            </a:r>
            <a:r>
              <a:rPr lang="ru-RU" altLang="ru-RU" sz="1200" dirty="0">
                <a:latin typeface="Times New Roman" panose="02020603050405020304" pitchFamily="18" charset="0"/>
                <a:cs typeface="Times New Roman" panose="02020603050405020304" pitchFamily="18" charset="0"/>
              </a:rPr>
              <a:t> </a:t>
            </a:r>
            <a:r>
              <a:rPr lang="ru-RU" altLang="ru-RU" sz="1200" dirty="0" err="1" smtClean="0">
                <a:latin typeface="Times New Roman" panose="02020603050405020304" pitchFamily="18" charset="0"/>
                <a:cs typeface="Times New Roman" panose="02020603050405020304" pitchFamily="18" charset="0"/>
              </a:rPr>
              <a:t>жел</a:t>
            </a:r>
            <a:r>
              <a:rPr lang="ru-RU" altLang="ru-RU" sz="1200" dirty="0" smtClean="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соғады</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күші</a:t>
            </a:r>
            <a:r>
              <a:rPr lang="ru-RU" altLang="ru-RU" sz="1200" dirty="0">
                <a:latin typeface="Times New Roman" panose="02020603050405020304" pitchFamily="18" charset="0"/>
                <a:cs typeface="Times New Roman" panose="02020603050405020304" pitchFamily="18" charset="0"/>
              </a:rPr>
              <a:t> </a:t>
            </a:r>
            <a:r>
              <a:rPr lang="ru-RU" altLang="ru-RU" sz="1200" dirty="0" smtClean="0">
                <a:latin typeface="Times New Roman" panose="02020603050405020304" pitchFamily="18" charset="0"/>
                <a:cs typeface="Times New Roman" panose="02020603050405020304" pitchFamily="18" charset="0"/>
              </a:rPr>
              <a:t>9</a:t>
            </a:r>
            <a:r>
              <a:rPr lang="ru-RU" sz="1200" dirty="0" smtClean="0">
                <a:latin typeface="Times New Roman" panose="02020603050405020304" pitchFamily="18" charset="0"/>
                <a:cs typeface="Times New Roman" panose="02020603050405020304" pitchFamily="18" charset="0"/>
              </a:rPr>
              <a:t>-14 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түнде</a:t>
            </a:r>
            <a:r>
              <a:rPr lang="ru-RU" sz="1200" dirty="0">
                <a:latin typeface="Times New Roman" panose="02020603050405020304" pitchFamily="18" charset="0"/>
                <a:cs typeface="Times New Roman" panose="02020603050405020304" pitchFamily="18" charset="0"/>
              </a:rPr>
              <a:t> </a:t>
            </a:r>
            <a:r>
              <a:rPr lang="kk-KZ" sz="1200" dirty="0" smtClean="0">
                <a:latin typeface="Times New Roman" panose="02020603050405020304" pitchFamily="18" charset="0"/>
                <a:cs typeface="Times New Roman" panose="02020603050405020304" pitchFamily="18" charset="0"/>
              </a:rPr>
              <a:t>15-17 </a:t>
            </a:r>
            <a:r>
              <a:rPr lang="ru-RU" sz="1200" dirty="0" smtClean="0">
                <a:latin typeface="Times New Roman" panose="02020603050405020304" pitchFamily="18" charset="0"/>
                <a:cs typeface="Times New Roman" panose="02020603050405020304" pitchFamily="18" charset="0"/>
              </a:rPr>
              <a:t>градус </a:t>
            </a:r>
            <a:r>
              <a:rPr lang="ru-RU" sz="1200" dirty="0" err="1">
                <a:latin typeface="Times New Roman" panose="02020603050405020304" pitchFamily="18" charset="0"/>
                <a:cs typeface="Times New Roman" panose="02020603050405020304" pitchFamily="18" charset="0"/>
              </a:rPr>
              <a:t>жылы</a:t>
            </a:r>
            <a:r>
              <a:rPr lang="ru-RU" sz="1200" dirty="0">
                <a:latin typeface="Times New Roman" panose="02020603050405020304" pitchFamily="18" charset="0"/>
                <a:cs typeface="Times New Roman" panose="02020603050405020304" pitchFamily="18" charset="0"/>
              </a:rPr>
              <a:t>.</a:t>
            </a:r>
          </a:p>
          <a:p>
            <a:pPr indent="182563" algn="ctr"/>
            <a:endParaRPr lang="ru-RU" sz="1200" b="1" dirty="0">
              <a:solidFill>
                <a:srgbClr val="FF0000"/>
              </a:solidFill>
              <a:latin typeface="Times New Roman" panose="02020603050405020304" pitchFamily="18" charset="0"/>
              <a:cs typeface="Times New Roman" panose="02020603050405020304" pitchFamily="18" charset="0"/>
            </a:endParaRPr>
          </a:p>
        </p:txBody>
      </p:sp>
      <p:graphicFrame>
        <p:nvGraphicFramePr>
          <p:cNvPr id="24" name="Таблица 23"/>
          <p:cNvGraphicFramePr/>
          <p:nvPr>
            <p:extLst>
              <p:ext uri="{D42A27DB-BD31-4B8C-83A1-F6EECF244321}">
                <p14:modId xmlns:p14="http://schemas.microsoft.com/office/powerpoint/2010/main" val="894938683"/>
              </p:ext>
            </p:extLst>
          </p:nvPr>
        </p:nvGraphicFramePr>
        <p:xfrm>
          <a:off x="4768727" y="6417641"/>
          <a:ext cx="4992810" cy="451331"/>
        </p:xfrm>
        <a:graphic>
          <a:graphicData uri="http://schemas.openxmlformats.org/drawingml/2006/table">
            <a:tbl>
              <a:tblPr/>
              <a:tblGrid>
                <a:gridCol w="4992810">
                  <a:extLst>
                    <a:ext uri="{9D8B030D-6E8A-4147-A177-3AD203B41FA5}">
                      <a16:colId xmlns="" xmlns:a16="http://schemas.microsoft.com/office/drawing/2014/main"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2022 ж.02.08 №</a:t>
                      </a:r>
                      <a:r>
                        <a:rPr lang="ru-RU" sz="700" b="0" i="0" u="none" kern="1200" baseline="0" dirty="0">
                          <a:solidFill>
                            <a:schemeClr val="tx1"/>
                          </a:solidFill>
                          <a:effectLst/>
                          <a:latin typeface="Times New Roman" pitchFamily="18" charset="0"/>
                          <a:ea typeface="+mn-ea"/>
                          <a:cs typeface="Times New Roman" pitchFamily="18" charset="0"/>
                        </a:rPr>
                        <a:t>ҚР ДСМ-70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0" dirty="0">
                          <a:latin typeface="Times New Roman" panose="02020603050405020304" pitchFamily="18" charset="0"/>
                          <a:cs typeface="Times New Roman" panose="02020603050405020304" pitchFamily="18" charset="0"/>
                        </a:rPr>
                        <a:t>«</a:t>
                      </a:r>
                      <a:r>
                        <a:rPr lang="ru-RU" sz="700" b="0" i="0" u="none" kern="1200" baseline="0" dirty="0" err="1">
                          <a:solidFill>
                            <a:schemeClr val="tx1"/>
                          </a:solidFill>
                          <a:effectLst/>
                          <a:latin typeface="Times New Roman" pitchFamily="18" charset="0"/>
                          <a:ea typeface="+mn-ea"/>
                          <a:cs typeface="Times New Roman" pitchFamily="18" charset="0"/>
                        </a:rPr>
                        <a:t>Қалалық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және</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ауылдық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елді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мекендердегі</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өнеркәсіптік</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ұйымдар</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аумақтарындағы</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атмосфералық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ауаның</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гигиеналық</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нормативтерін</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бекіту</a:t>
                      </a:r>
                      <a:r>
                        <a:rPr lang="ru-RU" sz="700" b="0" i="0" u="none" kern="1200" baseline="0" dirty="0">
                          <a:solidFill>
                            <a:schemeClr val="tx1"/>
                          </a:solidFill>
                          <a:effectLst/>
                          <a:latin typeface="Times New Roman" pitchFamily="18" charset="0"/>
                          <a:ea typeface="+mn-ea"/>
                          <a:cs typeface="Times New Roman"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туралы</a:t>
                      </a:r>
                      <a:r>
                        <a:rPr lang="ru-RU" sz="700" i="0" dirty="0">
                          <a:latin typeface="Times New Roman" panose="02020603050405020304" pitchFamily="18" charset="0"/>
                          <a:cs typeface="Times New Roman" panose="02020603050405020304" pitchFamily="18" charset="0"/>
                        </a:rPr>
                        <a:t>» </a:t>
                      </a:r>
                      <a:r>
                        <a:rPr lang="ru-RU" sz="700" b="0" i="0" u="none" kern="1200" baseline="0" dirty="0" err="1">
                          <a:solidFill>
                            <a:schemeClr val="tx1"/>
                          </a:solidFill>
                          <a:effectLst/>
                          <a:latin typeface="Times New Roman" pitchFamily="18" charset="0"/>
                          <a:ea typeface="+mn-ea"/>
                          <a:cs typeface="Times New Roman" pitchFamily="18" charset="0"/>
                        </a:rPr>
                        <a:t>бұйрығы</a:t>
                      </a:r>
                      <a:r>
                        <a:rPr lang="ru-RU" sz="700" i="0" dirty="0">
                          <a:latin typeface="Times New Roman" panose="02020603050405020304" pitchFamily="18" charset="0"/>
                          <a:cs typeface="Times New Roman" panose="02020603050405020304" pitchFamily="18" charset="0"/>
                        </a:rPr>
                        <a:t> ШЖШ</a:t>
                      </a:r>
                      <a:endParaRPr lang="ru-RU" altLang="en-US" sz="7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14" name="Прямоугольник 21"/>
          <p:cNvSpPr/>
          <p:nvPr/>
        </p:nvSpPr>
        <p:spPr>
          <a:xfrm>
            <a:off x="4752851" y="3635566"/>
            <a:ext cx="5024562"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05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Балқаш</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4752851" y="3303887"/>
            <a:ext cx="5008686" cy="276999"/>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768726" y="2499273"/>
            <a:ext cx="5008686" cy="830997"/>
          </a:xfrm>
          <a:prstGeom prst="rect">
            <a:avLst/>
          </a:prstGeom>
          <a:no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endParaRPr lang="kk-KZ" altLang="en-US" sz="1200" dirty="0">
              <a:solidFill>
                <a:schemeClr val="tx1"/>
              </a:solidFill>
              <a:latin typeface="Times New Roman" pitchFamily="18" charset="0"/>
              <a:cs typeface="Times New Roman" pitchFamily="18" charset="0"/>
              <a:sym typeface="+mn-ea"/>
            </a:endParaRPr>
          </a:p>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заттардың </a:t>
            </a:r>
            <a:r>
              <a:rPr lang="kk-KZ" altLang="en-US" sz="1200" b="1" dirty="0">
                <a:solidFill>
                  <a:schemeClr val="tx1"/>
                </a:solidFill>
                <a:latin typeface="Times New Roman" pitchFamily="18" charset="0"/>
                <a:cs typeface="Times New Roman" pitchFamily="18" charset="0"/>
                <a:sym typeface="+mn-ea"/>
              </a:rPr>
              <a:t>сейілуіне</a:t>
            </a:r>
            <a:r>
              <a:rPr lang="kk-KZ" altLang="en-US" sz="1200" b="1" dirty="0">
                <a:solidFill>
                  <a:srgbClr val="FF0000"/>
                </a:solidFill>
                <a:latin typeface="Times New Roman" pitchFamily="18" charset="0"/>
                <a:cs typeface="Times New Roman" pitchFamily="18" charset="0"/>
                <a:sym typeface="+mn-ea"/>
              </a:rPr>
              <a:t> </a:t>
            </a:r>
            <a:r>
              <a:rPr lang="kk-KZ" altLang="en-US" sz="1200" dirty="0">
                <a:solidFill>
                  <a:schemeClr val="tx1"/>
                </a:solidFill>
                <a:latin typeface="Times New Roman" pitchFamily="18" charset="0"/>
                <a:cs typeface="Times New Roman" pitchFamily="18" charset="0"/>
                <a:sym typeface="+mn-ea"/>
              </a:rPr>
              <a:t>ықпал 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altLang="en-US" sz="1200" dirty="0">
                <a:solidFill>
                  <a:srgbClr val="000000"/>
                </a:solidFill>
                <a:latin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21"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990159521"/>
              </p:ext>
            </p:extLst>
          </p:nvPr>
        </p:nvGraphicFramePr>
        <p:xfrm>
          <a:off x="4931344" y="4287543"/>
          <a:ext cx="4781606" cy="1157681"/>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552599">
                  <a:extLst>
                    <a:ext uri="{9D8B030D-6E8A-4147-A177-3AD203B41FA5}">
                      <a16:colId xmlns="" xmlns:a16="http://schemas.microsoft.com/office/drawing/2014/main" val="2096923049"/>
                    </a:ext>
                  </a:extLst>
                </a:gridCol>
              </a:tblGrid>
              <a:tr h="379472">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7376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143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0.287</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149903">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1306</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0.261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0002"/>
                  </a:ext>
                </a:extLst>
              </a:tr>
              <a:tr h="194095">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Times New Roman" pitchFamily="18" charset="0"/>
                          <a:cs typeface="Times New Roman" pitchFamily="18" charset="0"/>
                        </a:rPr>
                        <a:t>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itchFamily="18" charset="0"/>
                          <a:cs typeface="Times New Roman" pitchFamily="18" charset="0"/>
                        </a:rPr>
                        <a:t>0.313</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5250" y="5163087"/>
            <a:ext cx="4726502" cy="1384995"/>
          </a:xfrm>
          <a:prstGeom prst="rect">
            <a:avLst/>
          </a:prstGeom>
          <a:noFill/>
          <a:ln w="9525">
            <a:noFill/>
          </a:ln>
        </p:spPr>
        <p:txBody>
          <a:bodyPr wrap="square">
            <a:spAutoFit/>
          </a:bodyPr>
          <a:lstStyle/>
          <a:p>
            <a:pPr algn="just"/>
            <a:r>
              <a:rPr lang="kk-KZ" altLang="ru-RU" sz="1200" dirty="0">
                <a:solidFill>
                  <a:srgbClr val="000000"/>
                </a:solidFill>
                <a:latin typeface="Times New Roman" panose="02020603050405020304" pitchFamily="18" charset="0"/>
                <a:cs typeface="Times New Roman" panose="02020603050405020304" pitchFamily="18" charset="0"/>
              </a:rPr>
              <a:t>Балқаш</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kk-KZ" sz="1200" dirty="0">
                <a:latin typeface="Times New Roman" panose="02020603050405020304" pitchFamily="18" charset="0"/>
                <a:cs typeface="Times New Roman" panose="02020603050405020304" pitchFamily="18" charset="0"/>
              </a:rPr>
              <a:t>№ 1 бекет – </a:t>
            </a:r>
            <a:r>
              <a:rPr lang="ru-RU" sz="1200" dirty="0" err="1">
                <a:latin typeface="Times New Roman" panose="02020603050405020304" pitchFamily="18" charset="0"/>
                <a:cs typeface="Times New Roman" panose="02020603050405020304" pitchFamily="18" charset="0"/>
              </a:rPr>
              <a:t>Сәбитова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ықшам</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 (№ 16 орта </a:t>
            </a:r>
            <a:r>
              <a:rPr lang="ru-RU" sz="1200" dirty="0" err="1">
                <a:latin typeface="Times New Roman" panose="02020603050405020304" pitchFamily="18" charset="0"/>
                <a:cs typeface="Times New Roman" panose="02020603050405020304" pitchFamily="18" charset="0"/>
              </a:rPr>
              <a:t>мектебі</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маңайында</a:t>
            </a:r>
            <a:r>
              <a:rPr lang="ru-RU" sz="1200" dirty="0">
                <a:latin typeface="Times New Roman" panose="02020603050405020304" pitchFamily="18" charset="0"/>
                <a:cs typeface="Times New Roman" panose="02020603050405020304" pitchFamily="18" charset="0"/>
              </a:rPr>
              <a:t>)</a:t>
            </a:r>
            <a:r>
              <a:rPr lang="ru-RU" altLang="ru-RU" sz="1200" dirty="0">
                <a:latin typeface="Times New Roman" panose="02020603050405020304" pitchFamily="18" charset="0"/>
                <a:cs typeface="Times New Roman" panose="02020603050405020304" pitchFamily="18" charset="0"/>
              </a:rPr>
              <a:t>;</a:t>
            </a:r>
            <a:endParaRPr lang="en-US"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2 бекет – Ленин көшесі, №10 үйден төменірек.</a:t>
            </a:r>
            <a:endParaRPr lang="ru-RU"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3 бекет – Томпиева көшесі, №4 үйден солтүстікте</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r>
              <a:rPr lang="kk-KZ" sz="1200" dirty="0">
                <a:latin typeface="Times New Roman" panose="02020603050405020304" pitchFamily="18" charset="0"/>
                <a:cs typeface="Times New Roman" panose="02020603050405020304" pitchFamily="18" charset="0"/>
              </a:rPr>
              <a:t>№ 4 бекет – Сейфуллин көшесі (аурухана қалашығы, СЭС маңайында);</a:t>
            </a: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96801" y="4517355"/>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600406625"/>
                </p:ext>
              </p:extLst>
            </p:nvPr>
          </p:nvGraphicFramePr>
          <p:xfrm>
            <a:off x="531522" y="4883920"/>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sz="800" dirty="0" err="1">
                            <a:latin typeface="Times New Roman" panose="02020603050405020304" pitchFamily="18" charset="0"/>
                            <a:cs typeface="Times New Roman" panose="02020603050405020304" pitchFamily="18" charset="0"/>
                          </a:rPr>
                          <a:t>Баспасөз</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a:t>
                        </a:r>
                        <a:r>
                          <a:rPr lang="en-US" sz="800" dirty="0">
                            <a:latin typeface="Times New Roman" panose="02020603050405020304" pitchFamily="18" charset="0"/>
                            <a:cs typeface="Times New Roman" panose="02020603050405020304" pitchFamily="18" charset="0"/>
                          </a:rPr>
                          <a:t>212</a:t>
                        </a:r>
                        <a:r>
                          <a:rPr sz="800" dirty="0">
                            <a:latin typeface="Times New Roman" panose="02020603050405020304" pitchFamily="18" charset="0"/>
                            <a:cs typeface="Times New Roman" panose="02020603050405020304" pitchFamily="18" charset="0"/>
                          </a:rPr>
                          <a:t>) </a:t>
                        </a:r>
                        <a:r>
                          <a:rPr lang="en-US" sz="800" dirty="0">
                            <a:latin typeface="Times New Roman" panose="02020603050405020304" pitchFamily="18" charset="0"/>
                            <a:cs typeface="Times New Roman" panose="02020603050405020304" pitchFamily="18" charset="0"/>
                          </a:rPr>
                          <a:t>56</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55</a:t>
                        </a:r>
                        <a:r>
                          <a:rPr sz="800" dirty="0">
                            <a:latin typeface="Times New Roman" panose="02020603050405020304" pitchFamily="18" charset="0"/>
                            <a:cs typeface="Times New Roman" panose="02020603050405020304" pitchFamily="18" charset="0"/>
                          </a:rPr>
                          <a:t>-</a:t>
                        </a:r>
                        <a:r>
                          <a:rPr lang="en-US" sz="800" dirty="0">
                            <a:latin typeface="Times New Roman" panose="02020603050405020304" pitchFamily="18" charset="0"/>
                            <a:cs typeface="Times New Roman" panose="02020603050405020304" pitchFamily="18" charset="0"/>
                          </a:rPr>
                          <a:t>06</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en-US" altLang="x-none" sz="800" dirty="0">
                            <a:solidFill>
                              <a:srgbClr val="0000FF"/>
                            </a:solidFill>
                            <a:latin typeface="Times New Roman" panose="02020603050405020304" pitchFamily="18" charset="0"/>
                            <a:cs typeface="Times New Roman" panose="02020603050405020304" pitchFamily="18" charset="0"/>
                          </a:rPr>
                          <a:t>: </a:t>
                        </a:r>
                        <a:r>
                          <a:rPr lang="en-US" altLang="x-none" sz="800" b="1" u="none" dirty="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a:latin typeface="Times New Roman" panose="02020603050405020304" pitchFamily="18" charset="0"/>
                            <a:cs typeface="Times New Roman" panose="02020603050405020304" pitchFamily="18" charset="0"/>
                          </a:rPr>
                          <a:t>Гидрометеорологиялық</a:t>
                        </a:r>
                        <a:r>
                          <a:rPr lang="ru-RU" sz="800" dirty="0">
                            <a:latin typeface="Times New Roman" panose="02020603050405020304" pitchFamily="18" charset="0"/>
                            <a:cs typeface="Times New Roman" panose="02020603050405020304" pitchFamily="18" charset="0"/>
                          </a:rPr>
                          <a:t> </a:t>
                        </a:r>
                        <a:r>
                          <a:rPr lang="ru-RU" sz="800" dirty="0" err="1">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lang="ru-RU" sz="800" dirty="0">
                            <a:latin typeface="Times New Roman" panose="02020603050405020304" pitchFamily="18" charset="0"/>
                            <a:cs typeface="Times New Roman" panose="02020603050405020304" pitchFamily="18" charset="0"/>
                          </a:rPr>
                          <a:t>7212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704214" y="4077010"/>
              <a:ext cx="1792477"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kk-KZ" altLang="ru-RU" sz="1000" i="1" dirty="0">
                  <a:latin typeface="Times New Roman" panose="02020603050405020304" pitchFamily="18" charset="0"/>
                  <a:cs typeface="Times New Roman" panose="02020603050405020304" pitchFamily="18" charset="0"/>
                </a:rPr>
                <a:t>Қарағанды</a:t>
              </a:r>
              <a:r>
                <a:rPr lang="ru-RU" altLang="ru-RU" sz="1000" i="1" dirty="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15302" y="6277373"/>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Дайындаған:Рахметова Ж.А./Кириллова </a:t>
            </a:r>
            <a:r>
              <a:rPr lang="kk-KZ" altLang="ru-RU" sz="1200" b="1" i="1" dirty="0">
                <a:solidFill>
                  <a:srgbClr val="000000"/>
                </a:solidFill>
                <a:latin typeface="Times New Roman" panose="02020603050405020304" pitchFamily="18" charset="0"/>
                <a:cs typeface="Times New Roman" panose="02020603050405020304" pitchFamily="18" charset="0"/>
              </a:rPr>
              <a:t>И.Н.</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4036224817"/>
              </p:ext>
            </p:extLst>
          </p:nvPr>
        </p:nvGraphicFramePr>
        <p:xfrm>
          <a:off x="5312866" y="505201"/>
          <a:ext cx="4167505" cy="841587"/>
        </p:xfrm>
        <a:graphic>
          <a:graphicData uri="http://schemas.openxmlformats.org/drawingml/2006/table">
            <a:tbl>
              <a:tblPr/>
              <a:tblGrid>
                <a:gridCol w="1224310">
                  <a:extLst>
                    <a:ext uri="{9D8B030D-6E8A-4147-A177-3AD203B41FA5}">
                      <a16:colId xmlns="" xmlns:a16="http://schemas.microsoft.com/office/drawing/2014/main" val="20000"/>
                    </a:ext>
                  </a:extLst>
                </a:gridCol>
                <a:gridCol w="2943195">
                  <a:extLst>
                    <a:ext uri="{9D8B030D-6E8A-4147-A177-3AD203B41FA5}">
                      <a16:colId xmlns="" xmlns:a16="http://schemas.microsoft.com/office/drawing/2014/main" val="20001"/>
                    </a:ext>
                  </a:extLst>
                </a:gridCol>
              </a:tblGrid>
              <a:tr h="1893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8477">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0,15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8597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0,15 ≤ Р &lt; 0,26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3021">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0,26 ≤ Р &lt;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78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28792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9384" y="2091579"/>
            <a:ext cx="4829616"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61270655"/>
              </p:ext>
            </p:extLst>
          </p:nvPr>
        </p:nvGraphicFramePr>
        <p:xfrm>
          <a:off x="5038122" y="2435567"/>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60377" y="451167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19513</TotalTime>
  <Words>552</Words>
  <Application>Microsoft Office PowerPoint</Application>
  <PresentationFormat>Лист A4 (210x297 мм)</PresentationFormat>
  <Paragraphs>87</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Синоптик</cp:lastModifiedBy>
  <cp:revision>3711</cp:revision>
  <cp:lastPrinted>2021-07-01T07:38:07Z</cp:lastPrinted>
  <dcterms:created xsi:type="dcterms:W3CDTF">2018-03-27T06:03:00Z</dcterms:created>
  <dcterms:modified xsi:type="dcterms:W3CDTF">2024-06-05T08:40:13Z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