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1" d="100"/>
          <a:sy n="101" d="100"/>
        </p:scale>
        <p:origin x="684" y="10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020976899"/>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208584" y="967984"/>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715083648"/>
              </p:ext>
            </p:extLst>
          </p:nvPr>
        </p:nvGraphicFramePr>
        <p:xfrm>
          <a:off x="307975" y="2564904"/>
          <a:ext cx="4465638" cy="2304256"/>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0425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Өскемен</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№1</a:t>
                      </a:r>
                      <a:r>
                        <a:rPr lang="" altLang="x-none" sz="1600" b="1" i="1" dirty="0" smtClean="0">
                          <a:solidFill>
                            <a:srgbClr val="002060"/>
                          </a:solidFill>
                          <a:latin typeface="Times New Roman" panose="02020603050405020304" pitchFamily="18" charset="0"/>
                          <a:cs typeface="Times New Roman" panose="02020603050405020304" pitchFamily="18" charset="0"/>
                        </a:rPr>
                        <a:t>5</a:t>
                      </a:r>
                      <a:r>
                        <a:rPr lang="ru-RU" altLang="x-none" sz="1600" b="1" i="1" dirty="0" smtClean="0">
                          <a:solidFill>
                            <a:srgbClr val="002060"/>
                          </a:solidFill>
                          <a:latin typeface="Times New Roman" panose="02020603050405020304" pitchFamily="18" charset="0"/>
                          <a:cs typeface="Times New Roman" panose="02020603050405020304" pitchFamily="18" charset="0"/>
                        </a:rPr>
                        <a:t>7</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 altLang="zh-CN" sz="1200" b="1" i="1" baseline="0" dirty="0" smtClean="0">
                          <a:solidFill>
                            <a:srgbClr val="002060"/>
                          </a:solidFill>
                          <a:latin typeface="Times New Roman" panose="02020603050405020304" pitchFamily="18" charset="0"/>
                          <a:cs typeface="Times New Roman" panose="02020603050405020304" pitchFamily="18" charset="0"/>
                        </a:rPr>
                        <a:t>0</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5</a:t>
                      </a:r>
                      <a:r>
                        <a:rPr lang="" altLang="zh-CN" sz="1200" b="1" i="1" baseline="0" dirty="0" smtClean="0">
                          <a:solidFill>
                            <a:srgbClr val="002060"/>
                          </a:solidFill>
                          <a:latin typeface="Times New Roman" panose="02020603050405020304" pitchFamily="18" charset="0"/>
                          <a:cs typeface="Times New Roman" panose="02020603050405020304" pitchFamily="18" charset="0"/>
                        </a:rPr>
                        <a:t>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2345252214"/>
              </p:ext>
            </p:extLst>
          </p:nvPr>
        </p:nvGraphicFramePr>
        <p:xfrm>
          <a:off x="5044852" y="6485726"/>
          <a:ext cx="4730750" cy="320040"/>
        </p:xfrm>
        <a:graphic>
          <a:graphicData uri="http://schemas.openxmlformats.org/drawingml/2006/table">
            <a:tbl>
              <a:tblPr/>
              <a:tblGrid>
                <a:gridCol w="4730750">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a:t>
                      </a:r>
                      <a:r>
                        <a:rPr lang="ru-RU" sz="700" i="1" smtClean="0">
                          <a:latin typeface="Times New Roman" panose="02020603050405020304" pitchFamily="18" charset="0"/>
                          <a:cs typeface="Times New Roman" panose="02020603050405020304" pitchFamily="18" charset="0"/>
                        </a:rPr>
                        <a:t>Об утверждении </a:t>
                      </a:r>
                      <a:r>
                        <a:rPr lang="ru-RU" sz="700" i="1" dirty="0" smtClean="0">
                          <a:latin typeface="Times New Roman" panose="02020603050405020304" pitchFamily="18" charset="0"/>
                          <a:cs typeface="Times New Roman" panose="02020603050405020304" pitchFamily="18" charset="0"/>
                        </a:rPr>
                        <a:t>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80669" y="3558874"/>
            <a:ext cx="4824411"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5</a:t>
            </a:r>
            <a:r>
              <a:rPr lang="kk-KZ" altLang="ru-RU" sz="1200" b="1" dirty="0" smtClean="0">
                <a:latin typeface="Times New Roman" panose="02020603050405020304" pitchFamily="18" charset="0"/>
                <a:cs typeface="Times New Roman" panose="02020603050405020304" pitchFamily="18" charset="0"/>
              </a:rPr>
              <a:t> </a:t>
            </a:r>
            <a:r>
              <a:rPr lang="" altLang="ru-RU" sz="1200" b="1" dirty="0" smtClean="0">
                <a:latin typeface="Times New Roman" panose="02020603050405020304" pitchFamily="18" charset="0"/>
                <a:cs typeface="Times New Roman" panose="02020603050405020304" pitchFamily="18" charset="0"/>
              </a:rPr>
              <a:t>маусым</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Өскемен</a:t>
            </a:r>
            <a:r>
              <a:rPr lang="ru-RU" altLang="ru-RU" sz="1200" b="1" dirty="0" smtClean="0">
                <a:latin typeface="Times New Roman" panose="02020603050405020304" pitchFamily="18" charset="0"/>
                <a:cs typeface="Times New Roman" panose="02020603050405020304" pitchFamily="18" charset="0"/>
              </a:rPr>
              <a:t>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80669" y="115888"/>
            <a:ext cx="4808536" cy="2169825"/>
          </a:xfrm>
          <a:prstGeom prst="rect">
            <a:avLst/>
          </a:prstGeom>
        </p:spPr>
        <p:txBody>
          <a:bodyPr wrap="square">
            <a:spAutoFit/>
          </a:bodyPr>
          <a:lstStyle/>
          <a:p>
            <a:pPr algn="ctr">
              <a:spcBef>
                <a:spcPts val="0"/>
              </a:spcBef>
              <a:defRPr/>
            </a:pPr>
            <a:r>
              <a:rPr lang="kk-KZ" altLang="ru-RU" sz="1200" b="1" dirty="0" smtClean="0">
                <a:solidFill>
                  <a:prstClr val="black"/>
                </a:solidFill>
                <a:latin typeface="Times New Roman" panose="02020603050405020304" pitchFamily="18" charset="0"/>
                <a:cs typeface="Times New Roman" panose="02020603050405020304" pitchFamily="18" charset="0"/>
              </a:rPr>
              <a:t>Өскемен</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smtClean="0">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0</a:t>
            </a:r>
            <a:r>
              <a:rPr lang="kk-KZ" altLang="ru-RU" sz="1200" b="1" dirty="0">
                <a:latin typeface="Times New Roman" panose="02020603050405020304" pitchFamily="18" charset="0"/>
                <a:cs typeface="Times New Roman" panose="02020603050405020304" pitchFamily="18" charset="0"/>
              </a:rPr>
              <a:t>6</a:t>
            </a:r>
            <a:r>
              <a:rPr lang="kk-KZ" altLang="ru-RU" sz="1200" b="1" dirty="0" smtClean="0">
                <a:latin typeface="Times New Roman" panose="02020603050405020304" pitchFamily="18" charset="0"/>
                <a:cs typeface="Times New Roman" panose="02020603050405020304" pitchFamily="18" charset="0"/>
              </a:rPr>
              <a:t> маусымға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 altLang="ru-RU" sz="1200" b="1" dirty="0" smtClean="0">
                <a:latin typeface="Times New Roman" pitchFamily="18" charset="0"/>
                <a:cs typeface="Times New Roman" pitchFamily="18" charset="0"/>
              </a:rPr>
              <a:t>0</a:t>
            </a:r>
            <a:r>
              <a:rPr lang="kk-KZ" altLang="ru-RU" sz="1200" b="1" dirty="0">
                <a:latin typeface="Times New Roman" pitchFamily="18" charset="0"/>
                <a:cs typeface="Times New Roman" pitchFamily="18" charset="0"/>
              </a:rPr>
              <a:t>5</a:t>
            </a:r>
            <a:r>
              <a:rPr lang="" altLang="ru-RU" sz="1200" b="1" dirty="0" smtClean="0">
                <a:latin typeface="Times New Roman" pitchFamily="18" charset="0"/>
                <a:cs typeface="Times New Roman" pitchFamily="18" charset="0"/>
              </a:rPr>
              <a:t> маусым</a:t>
            </a:r>
            <a:r>
              <a:rPr lang="kk-KZ" altLang="ru-RU" sz="1200" b="1" dirty="0" smtClean="0">
                <a:latin typeface="Times New Roman" pitchFamily="18" charset="0"/>
                <a:cs typeface="Times New Roman" pitchFamily="18" charset="0"/>
              </a:rPr>
              <a:t> сағ</a:t>
            </a:r>
            <a:r>
              <a:rPr lang="kk-KZ" altLang="ru-RU" sz="1200" b="1" dirty="0">
                <a:latin typeface="Times New Roman" pitchFamily="18" charset="0"/>
                <a:cs typeface="Times New Roman" pitchFamily="18" charset="0"/>
              </a:rPr>
              <a:t>. </a:t>
            </a:r>
            <a:r>
              <a:rPr lang="ru-RU" altLang="ru-RU" sz="1200" b="1" dirty="0">
                <a:latin typeface="Times New Roman" panose="02020603050405020304" pitchFamily="18" charset="0"/>
                <a:cs typeface="Times New Roman" panose="02020603050405020304" pitchFamily="18" charset="0"/>
              </a:rPr>
              <a:t>20-дан </a:t>
            </a:r>
            <a:r>
              <a:rPr lang="ru-RU" altLang="ru-RU" sz="1200" b="1" dirty="0" smtClean="0">
                <a:latin typeface="Times New Roman" panose="02020603050405020304" pitchFamily="18" charset="0"/>
                <a:cs typeface="Times New Roman" panose="02020603050405020304" pitchFamily="18" charset="0"/>
              </a:rPr>
              <a:t>06</a:t>
            </a:r>
            <a:r>
              <a:rPr lang="kk-KZ" altLang="ru-RU" sz="1200" b="1" dirty="0" smtClean="0">
                <a:latin typeface="Times New Roman" panose="02020603050405020304" pitchFamily="18" charset="0"/>
                <a:cs typeface="Times New Roman" panose="02020603050405020304" pitchFamily="18" charset="0"/>
              </a:rPr>
              <a:t> маусым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 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a:t>
            </a:r>
            <a:r>
              <a:rPr lang=""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жауын-шашынсыз</a:t>
            </a:r>
            <a:r>
              <a:rPr lang="kk-KZ" sz="1200" dirty="0" smtClean="0">
                <a:solidFill>
                  <a:prstClr val="black"/>
                </a:solidFill>
                <a:latin typeface="Times New Roman" pitchFamily="18" charset="0"/>
                <a:cs typeface="Times New Roman" pitchFamily="18" charset="0"/>
              </a:rPr>
              <a:t>. Жел оңтүстіктен, оңтүстік-батыстан соғады, </a:t>
            </a:r>
            <a:r>
              <a:rPr lang="kk-KZ" sz="1200" dirty="0" smtClean="0">
                <a:solidFill>
                  <a:prstClr val="black"/>
                </a:solidFill>
                <a:latin typeface="Times New Roman" pitchFamily="18" charset="0"/>
                <a:cs typeface="Times New Roman" pitchFamily="18" charset="0"/>
              </a:rPr>
              <a:t>күші </a:t>
            </a:r>
            <a:r>
              <a:rPr lang="kk-KZ" sz="1200" dirty="0" smtClean="0">
                <a:solidFill>
                  <a:prstClr val="black"/>
                </a:solidFill>
                <a:latin typeface="Times New Roman" pitchFamily="18" charset="0"/>
                <a:cs typeface="Times New Roman" pitchFamily="18" charset="0"/>
              </a:rPr>
              <a:t>түнде 3-8, күндіз 9-14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a:t>
            </a:r>
            <a:r>
              <a:rPr lang="kk-KZ" sz="1200" dirty="0" smtClean="0">
                <a:solidFill>
                  <a:prstClr val="black"/>
                </a:solidFill>
                <a:latin typeface="Times New Roman" pitchFamily="18" charset="0"/>
                <a:cs typeface="Times New Roman" pitchFamily="18" charset="0"/>
              </a:rPr>
              <a:t>температурасы түнде </a:t>
            </a:r>
            <a:r>
              <a:rPr lang="kk-KZ" sz="1200" dirty="0" smtClean="0">
                <a:solidFill>
                  <a:prstClr val="black"/>
                </a:solidFill>
                <a:latin typeface="Times New Roman" pitchFamily="18" charset="0"/>
                <a:cs typeface="Times New Roman" pitchFamily="18" charset="0"/>
              </a:rPr>
              <a:t>9-11</a:t>
            </a:r>
            <a:r>
              <a:rPr lang="kk-KZ"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27-29°</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жылы </a:t>
            </a:r>
            <a:r>
              <a:rPr lang="kk-KZ" sz="1200" dirty="0">
                <a:solidFill>
                  <a:prstClr val="black"/>
                </a:solidFill>
                <a:latin typeface="Times New Roman" pitchFamily="18" charset="0"/>
                <a:cs typeface="Times New Roman" pitchFamily="18" charset="0"/>
              </a:rPr>
              <a:t>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lvl="0" indent="185738" algn="just"/>
            <a:endParaRPr lang="kk-KZ" sz="1200" b="1" dirty="0" smtClean="0">
              <a:solidFill>
                <a:srgbClr val="000000"/>
              </a:solidFill>
              <a:latin typeface="Times New Roman" panose="02020603050405020304" pitchFamily="18" charset="0"/>
              <a:cs typeface="Times New Roman" panose="02020603050405020304" pitchFamily="18" charset="0"/>
              <a:sym typeface="+mn-ea"/>
            </a:endParaRPr>
          </a:p>
          <a:p>
            <a:pPr algn="just">
              <a:spcBef>
                <a:spcPts val="0"/>
              </a:spcBef>
              <a:defRPr/>
            </a:pPr>
            <a:endParaRPr lang="kk-KZ" sz="300" dirty="0" smtClean="0">
              <a:solidFill>
                <a:prstClr val="black"/>
              </a:solidFill>
              <a:latin typeface="Times New Roman" pitchFamily="18" charset="0"/>
              <a:cs typeface="Times New Roman" pitchFamily="18" charset="0"/>
            </a:endParaRPr>
          </a:p>
          <a:p>
            <a:pPr algn="ctr">
              <a:spcBef>
                <a:spcPts val="0"/>
              </a:spcBef>
              <a:defRPr/>
            </a:pP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07 </a:t>
            </a:r>
            <a:r>
              <a:rPr lang="ru-RU" altLang="ru-RU" sz="1200" b="1" dirty="0" err="1" smtClean="0">
                <a:latin typeface="Times New Roman" panose="02020603050405020304" pitchFamily="18" charset="0"/>
                <a:cs typeface="Times New Roman" panose="02020603050405020304" pitchFamily="18" charset="0"/>
              </a:rPr>
              <a:t>маусымға</a:t>
            </a:r>
            <a:endParaRPr lang="ru-RU" altLang="ru-RU" sz="1200" b="1" dirty="0" smtClean="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anose="02020603050405020304" pitchFamily="18" charset="0"/>
                <a:cs typeface="Times New Roman" panose="02020603050405020304" pitchFamily="18" charset="0"/>
              </a:rPr>
              <a:t>06 маусым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20-дан </a:t>
            </a:r>
            <a:r>
              <a:rPr lang="ru-RU" sz="1200" b="1" dirty="0" smtClean="0">
                <a:latin typeface="Times New Roman" panose="02020603050405020304" pitchFamily="18" charset="0"/>
                <a:cs typeface="Times New Roman" panose="02020603050405020304" pitchFamily="18" charset="0"/>
              </a:rPr>
              <a:t>07 </a:t>
            </a:r>
            <a:r>
              <a:rPr lang="ru-RU" sz="1200" b="1" dirty="0" err="1" smtClean="0">
                <a:latin typeface="Times New Roman" panose="02020603050405020304" pitchFamily="18" charset="0"/>
                <a:cs typeface="Times New Roman" panose="02020603050405020304" pitchFamily="18" charset="0"/>
              </a:rPr>
              <a:t>маусым</a:t>
            </a:r>
            <a:r>
              <a:rPr lang="kk-KZ" sz="1200" b="1" dirty="0" smtClean="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08-ге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itchFamily="18" charset="0"/>
                <a:cs typeface="Times New Roman" pitchFamily="18" charset="0"/>
              </a:rPr>
              <a:t>Көшпелі бұ</a:t>
            </a:r>
            <a:r>
              <a:rPr lang="kk-KZ" sz="1200" dirty="0" smtClean="0">
                <a:solidFill>
                  <a:prstClr val="black"/>
                </a:solidFill>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 Жел оң</a:t>
            </a:r>
            <a:r>
              <a:rPr lang="ru-RU" sz="1200" dirty="0" err="1" smtClean="0">
                <a:solidFill>
                  <a:prstClr val="black"/>
                </a:solidFill>
                <a:latin typeface="Times New Roman" pitchFamily="18" charset="0"/>
                <a:cs typeface="Times New Roman" pitchFamily="18" charset="0"/>
              </a:rPr>
              <a:t>түстік-шығыстан</a:t>
            </a:r>
            <a:r>
              <a:rPr lang="ru-RU" sz="1200" dirty="0" smtClean="0">
                <a:solidFill>
                  <a:prstClr val="black"/>
                </a:solidFill>
                <a:latin typeface="Times New Roman" pitchFamily="18" charset="0"/>
                <a:cs typeface="Times New Roman" pitchFamily="18" charset="0"/>
              </a:rPr>
              <a:t> </a:t>
            </a:r>
            <a:r>
              <a:rPr lang="ru-RU" sz="1200" dirty="0" err="1" smtClean="0">
                <a:solidFill>
                  <a:prstClr val="black"/>
                </a:solidFill>
                <a:latin typeface="Times New Roman" pitchFamily="18" charset="0"/>
                <a:cs typeface="Times New Roman" pitchFamily="18" charset="0"/>
              </a:rPr>
              <a:t>соғады</a:t>
            </a:r>
            <a:r>
              <a:rPr lang="kk-KZ" sz="1200" dirty="0" smtClean="0">
                <a:solidFill>
                  <a:prstClr val="black"/>
                </a:solidFill>
                <a:latin typeface="Times New Roman" pitchFamily="18" charset="0"/>
                <a:cs typeface="Times New Roman" pitchFamily="18" charset="0"/>
              </a:rPr>
              <a:t>, күші </a:t>
            </a:r>
            <a:r>
              <a:rPr lang="kk-KZ" sz="1200" dirty="0" smtClean="0">
                <a:solidFill>
                  <a:prstClr val="black"/>
                </a:solidFill>
                <a:latin typeface="Times New Roman" pitchFamily="18" charset="0"/>
                <a:cs typeface="Times New Roman" pitchFamily="18" charset="0"/>
              </a:rPr>
              <a:t>5-10</a:t>
            </a:r>
            <a:r>
              <a:rPr lang=""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15-17° </a:t>
            </a:r>
            <a:r>
              <a:rPr lang="kk-KZ" sz="1200" dirty="0" smtClean="0">
                <a:solidFill>
                  <a:prstClr val="black"/>
                </a:solidFill>
                <a:latin typeface="Times New Roman" pitchFamily="18" charset="0"/>
                <a:cs typeface="Times New Roman" pitchFamily="18" charset="0"/>
              </a:rPr>
              <a:t>жылы болады.</a:t>
            </a:r>
            <a:r>
              <a:rPr lang="kk-KZ" sz="1200" b="1" dirty="0" smtClean="0">
                <a:solidFill>
                  <a:srgbClr val="000000"/>
                </a:solidFill>
                <a:latin typeface="Times New Roman" panose="02020603050405020304" pitchFamily="18" charset="0"/>
                <a:cs typeface="Times New Roman" panose="02020603050405020304" pitchFamily="18" charset="0"/>
                <a:sym typeface="+mn-ea"/>
              </a:rPr>
              <a:t>  </a:t>
            </a:r>
            <a:endParaRPr lang="kk-KZ" sz="1200" b="1" dirty="0">
              <a:solidFill>
                <a:srgbClr val="000000"/>
              </a:solidFill>
              <a:latin typeface="Times New Roman" panose="02020603050405020304" pitchFamily="18" charset="0"/>
              <a:cs typeface="Times New Roman" panose="02020603050405020304" pitchFamily="18" charset="0"/>
              <a:sym typeface="+mn-ea"/>
            </a:endParaRPr>
          </a:p>
        </p:txBody>
      </p:sp>
      <p:sp>
        <p:nvSpPr>
          <p:cNvPr id="20" name="TextBox 13"/>
          <p:cNvSpPr txBox="1"/>
          <p:nvPr/>
        </p:nvSpPr>
        <p:spPr>
          <a:xfrm>
            <a:off x="5044851" y="3244166"/>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жоқ</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1" name="TextBox 13"/>
          <p:cNvSpPr txBox="1"/>
          <p:nvPr/>
        </p:nvSpPr>
        <p:spPr>
          <a:xfrm>
            <a:off x="5071748" y="2293524"/>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сейілуіне</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төмен</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8157215"/>
              </p:ext>
            </p:extLst>
          </p:nvPr>
        </p:nvGraphicFramePr>
        <p:xfrm>
          <a:off x="5044851" y="4020539"/>
          <a:ext cx="4691064" cy="246758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16860">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Ластаушы</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Факт </a:t>
                      </a:r>
                      <a:r>
                        <a:rPr lang="ru-RU" sz="9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ШЖШ асу </a:t>
                      </a:r>
                      <a:r>
                        <a:rPr lang="ru-RU" sz="900" dirty="0" err="1" smtClean="0">
                          <a:solidFill>
                            <a:schemeClr val="tx1"/>
                          </a:solidFill>
                          <a:latin typeface="Times New Roman" panose="02020603050405020304" pitchFamily="18" charset="0"/>
                          <a:cs typeface="Times New Roman" panose="02020603050405020304" pitchFamily="18" charset="0"/>
                        </a:rPr>
                        <a:t>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Қалқыма бөлшектер</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0,003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1"/>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РМ-2,5</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0,016</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бөшектер</a:t>
                      </a:r>
                      <a:r>
                        <a:rPr lang="ru-RU" sz="900" dirty="0" smtClean="0">
                          <a:solidFill>
                            <a:schemeClr val="tx1"/>
                          </a:solidFill>
                          <a:latin typeface="Times New Roman" panose="02020603050405020304" pitchFamily="18" charset="0"/>
                          <a:cs typeface="Times New Roman" panose="02020603050405020304" pitchFamily="18" charset="0"/>
                        </a:rPr>
                        <a:t> РМ-10</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0,009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716">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656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1,311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3446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0,689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Азот диоксиді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129</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latin typeface="Times New Roman" panose="02020603050405020304" pitchFamily="18" charset="0"/>
                          <a:cs typeface="Times New Roman" panose="02020603050405020304" pitchFamily="18" charset="0"/>
                        </a:rPr>
                        <a:t>0,646</a:t>
                      </a:r>
                      <a:endParaRPr lang="ru-RU" sz="10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29716">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Азот </a:t>
                      </a:r>
                      <a:r>
                        <a:rPr lang="ru-RU" sz="900" dirty="0" err="1" smtClean="0">
                          <a:solidFill>
                            <a:schemeClr val="tx1"/>
                          </a:solidFill>
                          <a:latin typeface="Times New Roman" panose="02020603050405020304" pitchFamily="18" charset="0"/>
                          <a:cs typeface="Times New Roman" panose="02020603050405020304" pitchFamily="18" charset="0"/>
                        </a:rPr>
                        <a:t>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52</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0,129</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29716">
                <a:tc>
                  <a:txBody>
                    <a:bodyPr/>
                    <a:lstStyle/>
                    <a:p>
                      <a:r>
                        <a:rPr lang="kk-KZ" sz="900" dirty="0" smtClean="0">
                          <a:solidFill>
                            <a:schemeClr val="tx1"/>
                          </a:solidFill>
                          <a:latin typeface="Times New Roman" panose="02020603050405020304" pitchFamily="18" charset="0"/>
                          <a:cs typeface="Times New Roman" panose="02020603050405020304" pitchFamily="18" charset="0"/>
                        </a:rPr>
                        <a:t>Күкірт</a:t>
                      </a:r>
                      <a:r>
                        <a:rPr lang="kk-KZ" sz="900" baseline="0" dirty="0" smtClean="0">
                          <a:solidFill>
                            <a:schemeClr val="tx1"/>
                          </a:solidFill>
                          <a:latin typeface="Times New Roman" panose="02020603050405020304" pitchFamily="18" charset="0"/>
                          <a:cs typeface="Times New Roman" panose="02020603050405020304" pitchFamily="18" charset="0"/>
                        </a:rPr>
                        <a:t>сутегі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1,363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2211" y="4587619"/>
            <a:ext cx="4661089" cy="1938992"/>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Өскемен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жай-күйін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жағалауы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бақылайтын</a:t>
            </a:r>
            <a:r>
              <a:rPr lang="ru-RU" altLang="ru-RU" sz="1200" dirty="0">
                <a:solidFill>
                  <a:srgbClr val="000000"/>
                </a:solidFill>
                <a:latin typeface="Times New Roman" panose="02020603050405020304" pitchFamily="18" charset="0"/>
                <a:cs typeface="Times New Roman" panose="02020603050405020304" pitchFamily="18" charset="0"/>
              </a:rPr>
              <a:t> 7 </a:t>
            </a:r>
            <a:r>
              <a:rPr lang="ru-RU" altLang="ru-RU" sz="1200" dirty="0" err="1">
                <a:solidFill>
                  <a:srgbClr val="000000"/>
                </a:solidFill>
                <a:latin typeface="Times New Roman" panose="02020603050405020304" pitchFamily="18" charset="0"/>
                <a:cs typeface="Times New Roman" panose="02020603050405020304" pitchFamily="18" charset="0"/>
              </a:rPr>
              <a:t>бекетте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-Рабочая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Қайсенов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30</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7 </a:t>
            </a:r>
            <a:r>
              <a:rPr lang="ru-RU" altLang="ru-RU" sz="1200" dirty="0" err="1">
                <a:solidFill>
                  <a:srgbClr val="000000"/>
                </a:solidFill>
                <a:latin typeface="Times New Roman" panose="02020603050405020304" pitchFamily="18" charset="0"/>
                <a:cs typeface="Times New Roman" panose="02020603050405020304" pitchFamily="18" charset="0"/>
              </a:rPr>
              <a:t>бекет-Мұхамеджан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Тынышпаев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-Егоров к - </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-қ. </a:t>
            </a:r>
            <a:r>
              <a:rPr lang="ru-RU" altLang="ru-RU" sz="1200" dirty="0" err="1">
                <a:solidFill>
                  <a:srgbClr val="000000"/>
                </a:solidFill>
                <a:latin typeface="Times New Roman" panose="02020603050405020304" pitchFamily="18" charset="0"/>
                <a:cs typeface="Times New Roman" panose="02020603050405020304" pitchFamily="18" charset="0"/>
              </a:rPr>
              <a:t>Сәтпаев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-Лев Толстой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 Сер</a:t>
            </a:r>
            <a:r>
              <a:rPr lang="kk-KZ" altLang="ru-RU" sz="1200" dirty="0" smtClean="0">
                <a:solidFill>
                  <a:srgbClr val="000000"/>
                </a:solidFill>
                <a:latin typeface="Times New Roman" panose="02020603050405020304" pitchFamily="18" charset="0"/>
                <a:cs typeface="Times New Roman" panose="02020603050405020304" pitchFamily="18" charset="0"/>
              </a:rPr>
              <a:t>ікбаев </a:t>
            </a:r>
            <a:r>
              <a:rPr lang="ru-RU" altLang="ru-RU" sz="1200" dirty="0" err="1" smtClean="0">
                <a:solidFill>
                  <a:srgbClr val="000000"/>
                </a:solidFill>
                <a:latin typeface="Times New Roman" panose="02020603050405020304" pitchFamily="18" charset="0"/>
                <a:cs typeface="Times New Roman" panose="02020603050405020304" pitchFamily="18" charset="0"/>
              </a:rPr>
              <a:t>көшесі</a:t>
            </a:r>
            <a:r>
              <a:rPr lang="ru-RU" altLang="ru-RU" sz="1200" dirty="0" smtClean="0">
                <a:solidFill>
                  <a:srgbClr val="000000"/>
                </a:solidFill>
                <a:latin typeface="Times New Roman" panose="02020603050405020304" pitchFamily="18" charset="0"/>
                <a:cs typeface="Times New Roman" panose="02020603050405020304" pitchFamily="18" charset="0"/>
              </a:rPr>
              <a:t>, 19</a:t>
            </a:r>
            <a:endParaRPr lang="ru-RU" altLang="ru-RU" sz="1200" dirty="0"/>
          </a:p>
        </p:txBody>
      </p:sp>
      <p:sp>
        <p:nvSpPr>
          <p:cNvPr id="23" name="Прямоугольник 13"/>
          <p:cNvSpPr/>
          <p:nvPr/>
        </p:nvSpPr>
        <p:spPr>
          <a:xfrm>
            <a:off x="4937125" y="60179"/>
            <a:ext cx="4840288"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47467" y="4348979"/>
            <a:ext cx="4470275" cy="1642293"/>
            <a:chOff x="352260" y="3799939"/>
            <a:chExt cx="4470275" cy="1801254"/>
          </a:xfrm>
        </p:grpSpPr>
        <p:graphicFrame>
          <p:nvGraphicFramePr>
            <p:cNvPr id="26" name="Таблица 25"/>
            <p:cNvGraphicFramePr/>
            <p:nvPr>
              <p:extLst>
                <p:ext uri="{D42A27DB-BD31-4B8C-83A1-F6EECF244321}">
                  <p14:modId xmlns:p14="http://schemas.microsoft.com/office/powerpoint/2010/main" val="3629985536"/>
                </p:ext>
              </p:extLst>
            </p:nvPr>
          </p:nvGraphicFramePr>
          <p:xfrm>
            <a:off x="481068" y="4731884"/>
            <a:ext cx="3758719" cy="869309"/>
          </p:xfrm>
          <a:graphic>
            <a:graphicData uri="http://schemas.openxmlformats.org/drawingml/2006/table">
              <a:tbl>
                <a:tblPr/>
                <a:tblGrid>
                  <a:gridCol w="1879360">
                    <a:extLst>
                      <a:ext uri="{9D8B030D-6E8A-4147-A177-3AD203B41FA5}">
                        <a16:colId xmlns:a16="http://schemas.microsoft.com/office/drawing/2014/main" xmlns="" val="20000"/>
                      </a:ext>
                    </a:extLst>
                  </a:gridCol>
                  <a:gridCol w="1879359">
                    <a:extLst>
                      <a:ext uri="{9D8B030D-6E8A-4147-A177-3AD203B41FA5}">
                        <a16:colId xmlns:a16="http://schemas.microsoft.com/office/drawing/2014/main" xmlns="" val="20001"/>
                      </a:ext>
                    </a:extLst>
                  </a:gridCol>
                </a:tblGrid>
                <a:tr h="40655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rPr>
                          <a:t>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981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52260" y="4060902"/>
              <a:ext cx="1802095" cy="87767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Өскемен</a:t>
              </a:r>
              <a:r>
                <a:rPr lang="ru-RU" altLang="ru-RU" sz="1000" i="1" dirty="0" smtClean="0">
                  <a:latin typeface="Times New Roman" panose="02020603050405020304" pitchFamily="18" charset="0"/>
                  <a:cs typeface="Times New Roman" panose="02020603050405020304" pitchFamily="18" charset="0"/>
                </a:rPr>
                <a:t> қ., Потанин к-</a:t>
              </a:r>
              <a:r>
                <a:rPr lang="ru-RU" altLang="ru-RU" sz="1000" i="1" dirty="0" err="1" smtClean="0">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12</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29066" y="6425475"/>
            <a:ext cx="4974675"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80725" y="5987344"/>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Иманғабасова А.Т. </a:t>
            </a:r>
            <a:r>
              <a:rPr lang="ru-RU" altLang="ru-RU" sz="1200" b="1" i="1" dirty="0" smtClean="0">
                <a:solidFill>
                  <a:srgbClr val="000000"/>
                </a:solidFill>
                <a:latin typeface="Times New Roman" panose="02020603050405020304" pitchFamily="18" charset="0"/>
                <a:cs typeface="Times New Roman" panose="02020603050405020304" pitchFamily="18" charset="0"/>
              </a:rPr>
              <a:t>/</a:t>
            </a:r>
            <a:r>
              <a:rPr lang="" altLang="ru-RU" sz="1200" b="1" i="1" dirty="0" smtClean="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Кашканова Г.М.</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1042755447"/>
              </p:ext>
            </p:extLst>
          </p:nvPr>
        </p:nvGraphicFramePr>
        <p:xfrm>
          <a:off x="5332652" y="517138"/>
          <a:ext cx="4167505" cy="804672"/>
        </p:xfrm>
        <a:graphic>
          <a:graphicData uri="http://schemas.openxmlformats.org/drawingml/2006/table">
            <a:tbl>
              <a:tblPr/>
              <a:tblGrid>
                <a:gridCol w="1241828">
                  <a:extLst>
                    <a:ext uri="{9D8B030D-6E8A-4147-A177-3AD203B41FA5}">
                      <a16:colId xmlns:a16="http://schemas.microsoft.com/office/drawing/2014/main" xmlns="" val="20000"/>
                    </a:ext>
                  </a:extLst>
                </a:gridCol>
                <a:gridCol w="2925677">
                  <a:extLst>
                    <a:ext uri="{9D8B030D-6E8A-4147-A177-3AD203B41FA5}">
                      <a16:colId xmlns:a16="http://schemas.microsoft.com/office/drawing/2014/main" xmlns="" val="20001"/>
                    </a:ext>
                  </a:extLst>
                </a:gridCol>
              </a:tblGrid>
              <a:tr h="97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673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3762">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9074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35</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0379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46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5014538" y="2019015"/>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756765653"/>
              </p:ext>
            </p:extLst>
          </p:nvPr>
        </p:nvGraphicFramePr>
        <p:xfrm>
          <a:off x="5072562" y="235771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45062" y="442592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21775</TotalTime>
  <Words>622</Words>
  <Application>Microsoft Office PowerPoint</Application>
  <PresentationFormat>Лист A4 (210x297 мм)</PresentationFormat>
  <Paragraphs>105</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3764</cp:revision>
  <cp:lastPrinted>2021-07-01T03:56:27Z</cp:lastPrinted>
  <dcterms:created xsi:type="dcterms:W3CDTF">2018-03-27T06:03:00Z</dcterms:created>
  <dcterms:modified xsi:type="dcterms:W3CDTF">2024-06-05T08:05:02Z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