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152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31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31 </a:t>
            </a:r>
            <a:r>
              <a:rPr lang="kk-KZ" altLang="ru-RU" sz="1200" b="1" dirty="0">
                <a:solidFill>
                  <a:srgbClr val="000000"/>
                </a:solidFill>
                <a:latin typeface="Times New Roman" pitchFamily="18" charset="0"/>
                <a:cs typeface="Times New Roman"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20475772"/>
              </p:ext>
            </p:extLst>
          </p:nvPr>
        </p:nvGraphicFramePr>
        <p:xfrm>
          <a:off x="5025008" y="3984848"/>
          <a:ext cx="4680521" cy="2396480"/>
        </p:xfrm>
        <a:graphic>
          <a:graphicData uri="http://schemas.openxmlformats.org/drawingml/2006/table">
            <a:tbl>
              <a:tblPr firstRow="1" bandRow="1">
                <a:tableStyleId>{5C22544A-7EE6-4342-B048-85BDC9FD1C3A}</a:tableStyleId>
              </a:tblPr>
              <a:tblGrid>
                <a:gridCol w="1708761">
                  <a:extLst>
                    <a:ext uri="{9D8B030D-6E8A-4147-A177-3AD203B41FA5}">
                      <a16:colId xmlns:a16="http://schemas.microsoft.com/office/drawing/2014/main" xmlns="" val="3583770891"/>
                    </a:ext>
                  </a:extLst>
                </a:gridCol>
                <a:gridCol w="1531599">
                  <a:extLst>
                    <a:ext uri="{9D8B030D-6E8A-4147-A177-3AD203B41FA5}">
                      <a16:colId xmlns:a16="http://schemas.microsoft.com/office/drawing/2014/main" xmlns="" val="1276116030"/>
                    </a:ext>
                  </a:extLst>
                </a:gridCol>
                <a:gridCol w="1440161">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880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1264">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424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449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45</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7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73</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257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608512"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smtClean="0">
                <a:latin typeface="Times New Roman" pitchFamily="18" charset="0"/>
                <a:cs typeface="Times New Roman" pitchFamily="18" charset="0"/>
              </a:rPr>
              <a:t>01 </a:t>
            </a:r>
            <a:r>
              <a:rPr lang="kk-KZ" altLang="ru-RU" sz="1100" b="1" dirty="0" smtClean="0">
                <a:solidFill>
                  <a:srgbClr val="000000"/>
                </a:solidFill>
                <a:latin typeface="Times New Roman" pitchFamily="18" charset="0"/>
                <a:cs typeface="Times New Roman" pitchFamily="18" charset="0"/>
              </a:rPr>
              <a:t>маусымға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31</a:t>
            </a:r>
            <a:r>
              <a:rPr lang="kk-KZ" altLang="ru-RU" sz="1100" b="1" dirty="0" smtClean="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мамырға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01 маусымға </a:t>
            </a:r>
            <a:r>
              <a:rPr lang="ru-RU" altLang="ru-RU" sz="1100" b="1" dirty="0" smtClean="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a:t>
            </a:r>
            <a:r>
              <a:rPr lang="kk-KZ" sz="1100" smtClean="0">
                <a:latin typeface="Times New Roman" pitchFamily="18" charset="0"/>
                <a:cs typeface="Times New Roman" pitchFamily="18" charset="0"/>
              </a:rPr>
              <a:t>күндіз </a:t>
            </a:r>
            <a:r>
              <a:rPr lang="kk-KZ" sz="1100" smtClean="0">
                <a:latin typeface="Times New Roman" pitchFamily="18" charset="0"/>
                <a:cs typeface="Times New Roman" pitchFamily="18" charset="0"/>
              </a:rPr>
              <a:t>қатты жаңбыр</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найзағай, бұршақ, дауыл. </a:t>
            </a:r>
            <a:r>
              <a:rPr lang="kk-KZ" sz="1100" dirty="0" smtClean="0">
                <a:latin typeface="Times New Roman" pitchFamily="18" charset="0"/>
                <a:cs typeface="Times New Roman" pitchFamily="18" charset="0"/>
              </a:rPr>
              <a:t>Оңтүстік-батыстан жел соғады, </a:t>
            </a:r>
            <a:r>
              <a:rPr lang="kk-KZ" sz="1100" dirty="0" smtClean="0">
                <a:latin typeface="Times New Roman" pitchFamily="18" charset="0"/>
                <a:cs typeface="Times New Roman" pitchFamily="18" charset="0"/>
              </a:rPr>
              <a:t>түнде күші 9-14 м/с,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15-20 м/с, екпіні 23 </a:t>
            </a:r>
            <a:r>
              <a:rPr lang="kk-KZ" sz="1100" dirty="0" smtClean="0">
                <a:latin typeface="Times New Roman" pitchFamily="18" charset="0"/>
                <a:cs typeface="Times New Roman" pitchFamily="18" charset="0"/>
              </a:rPr>
              <a:t>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күндіз 15-17 градус жылы.</a:t>
            </a:r>
            <a:endParaRPr lang="kk-KZ" sz="1100" dirty="0">
              <a:latin typeface="Times New Roman" pitchFamily="18" charset="0"/>
              <a:cs typeface="Times New Roman" pitchFamily="18" charset="0"/>
            </a:endParaRPr>
          </a:p>
          <a:p>
            <a:pPr indent="180975" algn="ctr"/>
            <a:r>
              <a:rPr lang="kk-KZ" sz="1100" b="1" dirty="0" smtClean="0">
                <a:latin typeface="Times New Roman" pitchFamily="18" charset="0"/>
                <a:cs typeface="Times New Roman" pitchFamily="18" charset="0"/>
              </a:rPr>
              <a:t>02 </a:t>
            </a:r>
            <a:r>
              <a:rPr lang="kk-KZ" altLang="ru-RU" sz="1100" b="1" dirty="0" smtClean="0">
                <a:solidFill>
                  <a:srgbClr val="000000"/>
                </a:solidFill>
                <a:latin typeface="Times New Roman" pitchFamily="18" charset="0"/>
                <a:cs typeface="Times New Roman" pitchFamily="18" charset="0"/>
              </a:rPr>
              <a:t>маусымға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01 маусымға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02 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Бұлтты, </a:t>
            </a:r>
            <a:r>
              <a:rPr lang="ru-RU" sz="1100" dirty="0" err="1" smtClean="0">
                <a:latin typeface="Times New Roman" pitchFamily="18" charset="0"/>
                <a:cs typeface="Times New Roman" pitchFamily="18" charset="0"/>
              </a:rPr>
              <a:t>жаңбыр, найзағай</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            9-14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5-7</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01</a:t>
            </a:r>
            <a:r>
              <a:rPr lang="kk-KZ" altLang="ru-RU" sz="1100" dirty="0" smtClean="0">
                <a:solidFill>
                  <a:srgbClr val="000000"/>
                </a:solidFill>
                <a:latin typeface="Times New Roman" pitchFamily="18" charset="0"/>
                <a:cs typeface="Times New Roman" pitchFamily="18" charset="0"/>
              </a:rPr>
              <a:t> маусымға</a:t>
            </a:r>
            <a:r>
              <a:rPr lang="kk-KZ" sz="1100" dirty="0" smtClean="0">
                <a:solidFill>
                  <a:srgbClr val="000000"/>
                </a:solidFill>
                <a:latin typeface="Times New Roman" pitchFamily="18" charset="0"/>
                <a:cs typeface="Times New Roman" pitchFamily="18" charset="0"/>
              </a:rPr>
              <a:t>, 02</a:t>
            </a:r>
            <a:r>
              <a:rPr lang="kk-KZ" altLang="ru-RU" sz="1100" dirty="0" smtClean="0">
                <a:solidFill>
                  <a:srgbClr val="000000"/>
                </a:solidFill>
                <a:latin typeface="Times New Roman" pitchFamily="18" charset="0"/>
                <a:cs typeface="Times New Roman" pitchFamily="18" charset="0"/>
              </a:rPr>
              <a:t> маусымға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15111</TotalTime>
  <Words>565</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4725</cp:revision>
  <cp:lastPrinted>2021-07-01T03:56:27Z</cp:lastPrinted>
  <dcterms:created xsi:type="dcterms:W3CDTF">2018-03-27T06:03:00Z</dcterms:created>
  <dcterms:modified xsi:type="dcterms:W3CDTF">2024-05-31T07:30:29Z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