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116" d="100"/>
          <a:sy n="116" d="100"/>
        </p:scale>
        <p:origin x="1896"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03312728"/>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146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25 </a:t>
                      </a:r>
                      <a:r>
                        <a:rPr lang="ru-RU" altLang="zh-CN" sz="1200" b="1" i="1" baseline="0" dirty="0" err="1" smtClean="0">
                          <a:solidFill>
                            <a:schemeClr val="tx2">
                              <a:lumMod val="75000"/>
                            </a:schemeClr>
                          </a:solidFill>
                          <a:latin typeface="Times New Roman" panose="02020603050405020304" pitchFamily="18" charset="0"/>
                          <a:cs typeface="Times New Roman" panose="02020603050405020304" pitchFamily="18" charset="0"/>
                        </a:rPr>
                        <a:t>мамыр</a:t>
                      </a:r>
                      <a:r>
                        <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 </a:t>
                      </a:r>
                      <a:endParaRPr lang="ru-RU"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944269" y="224857"/>
            <a:ext cx="4803765" cy="2308324"/>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26</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мамыр </a:t>
            </a:r>
            <a:endParaRPr lang="kk-KZ" sz="1200" b="1" dirty="0" smtClean="0">
              <a:solidFill>
                <a:prstClr val="black"/>
              </a:solidFill>
              <a:latin typeface="Times New Roman" panose="02020603050405020304" pitchFamily="18" charset="0"/>
              <a:cs typeface="Times New Roman" panose="02020603050405020304" pitchFamily="18" charset="0"/>
            </a:endParaRPr>
          </a:p>
          <a:p>
            <a:pPr lvl="0" algn="ctr"/>
            <a:r>
              <a:rPr lang="kk-KZ" altLang="ru-RU" sz="1200" b="1" dirty="0" smtClean="0">
                <a:solidFill>
                  <a:prstClr val="black"/>
                </a:solidFill>
                <a:latin typeface="Times New Roman" panose="02020603050405020304" pitchFamily="18" charset="0"/>
                <a:cs typeface="Times New Roman" panose="02020603050405020304" pitchFamily="18" charset="0"/>
              </a:rPr>
              <a:t>25 </a:t>
            </a:r>
            <a:r>
              <a:rPr lang="kk-KZ" altLang="ru-RU" sz="1200" b="1" dirty="0">
                <a:solidFill>
                  <a:prstClr val="black"/>
                </a:solidFill>
                <a:latin typeface="Times New Roman" panose="02020603050405020304" pitchFamily="18" charset="0"/>
                <a:cs typeface="Times New Roman" panose="02020603050405020304" pitchFamily="18" charset="0"/>
              </a:rPr>
              <a:t>мамыр 2024 ж. сағ. 20-ден </a:t>
            </a:r>
            <a:r>
              <a:rPr lang="kk-KZ" altLang="ru-RU" sz="1200" b="1" dirty="0" smtClean="0">
                <a:solidFill>
                  <a:prstClr val="black"/>
                </a:solidFill>
                <a:latin typeface="Times New Roman" panose="02020603050405020304" pitchFamily="18" charset="0"/>
                <a:cs typeface="Times New Roman" panose="02020603050405020304" pitchFamily="18" charset="0"/>
              </a:rPr>
              <a:t>26</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мамыр </a:t>
            </a:r>
            <a:r>
              <a:rPr lang="kk-KZ" altLang="ru-RU" sz="1200" b="1" dirty="0" smtClean="0">
                <a:solidFill>
                  <a:prstClr val="black"/>
                </a:solidFill>
                <a:latin typeface="Times New Roman" panose="02020603050405020304" pitchFamily="18" charset="0"/>
                <a:cs typeface="Times New Roman" panose="02020603050405020304" pitchFamily="18" charset="0"/>
              </a:rPr>
              <a:t>2024 </a:t>
            </a:r>
            <a:r>
              <a:rPr lang="kk-KZ" altLang="ru-RU" sz="1200" b="1" dirty="0">
                <a:solidFill>
                  <a:prstClr val="black"/>
                </a:solidFill>
                <a:latin typeface="Times New Roman" panose="02020603050405020304" pitchFamily="18" charset="0"/>
                <a:cs typeface="Times New Roman" panose="02020603050405020304" pitchFamily="18" charset="0"/>
              </a:rPr>
              <a:t>ж. сағ. </a:t>
            </a:r>
            <a:r>
              <a:rPr lang="kk-KZ" altLang="ru-RU" sz="1200" b="1" dirty="0" smtClean="0">
                <a:solidFill>
                  <a:prstClr val="black"/>
                </a:solidFill>
                <a:latin typeface="Times New Roman" panose="02020603050405020304" pitchFamily="18" charset="0"/>
                <a:cs typeface="Times New Roman" panose="02020603050405020304" pitchFamily="18" charset="0"/>
              </a:rPr>
              <a:t>20-дейін</a:t>
            </a:r>
            <a:endParaRPr lang="kk-KZ" altLang="ru-RU" sz="1200" b="1" dirty="0">
              <a:solidFill>
                <a:prstClr val="black"/>
              </a:solidFill>
              <a:latin typeface="Times New Roman" panose="02020603050405020304" pitchFamily="18" charset="0"/>
              <a:cs typeface="Times New Roman" panose="02020603050405020304" pitchFamily="18" charset="0"/>
            </a:endParaRPr>
          </a:p>
          <a:p>
            <a:pPr algn="just"/>
            <a:r>
              <a:rPr lang="ru-RU" sz="1200" dirty="0" smtClean="0">
                <a:latin typeface="Times New Roman" panose="02020603050405020304" pitchFamily="18" charset="0"/>
                <a:cs typeface="Times New Roman" panose="02020603050405020304" pitchFamily="18" charset="0"/>
              </a:rPr>
              <a:t>Көшпелі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күндіз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Оңтүстік-батыстан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солтүстік-батысқа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түнде 9-14, күндіз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түнде 5-7, күндіз 20-22 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a:t>
            </a:r>
          </a:p>
          <a:p>
            <a:pPr algn="just"/>
            <a:r>
              <a:rPr lang="kk-KZ" sz="1200" b="1" dirty="0" smtClean="0">
                <a:latin typeface="Times New Roman" panose="02020603050405020304" pitchFamily="18" charset="0"/>
                <a:cs typeface="Times New Roman" panose="02020603050405020304" pitchFamily="18" charset="0"/>
              </a:rPr>
              <a:t>                               2024 </a:t>
            </a:r>
            <a:r>
              <a:rPr lang="kk-KZ" sz="1200" b="1" dirty="0">
                <a:latin typeface="Times New Roman" panose="02020603050405020304" pitchFamily="18" charset="0"/>
                <a:cs typeface="Times New Roman" panose="02020603050405020304" pitchFamily="18" charset="0"/>
              </a:rPr>
              <a:t>жылғы </a:t>
            </a:r>
            <a:r>
              <a:rPr lang="kk-KZ" sz="1200" b="1" dirty="0" smtClean="0">
                <a:latin typeface="Times New Roman" panose="02020603050405020304" pitchFamily="18" charset="0"/>
                <a:cs typeface="Times New Roman" panose="02020603050405020304" pitchFamily="18" charset="0"/>
              </a:rPr>
              <a:t>27 </a:t>
            </a:r>
            <a:r>
              <a:rPr lang="kk-KZ" sz="1200" b="1" dirty="0" smtClean="0">
                <a:latin typeface="Times New Roman" panose="02020603050405020304" pitchFamily="18" charset="0"/>
                <a:cs typeface="Times New Roman" panose="02020603050405020304" pitchFamily="18" charset="0"/>
              </a:rPr>
              <a:t>мамыр</a:t>
            </a:r>
          </a:p>
          <a:p>
            <a:pPr algn="ctr"/>
            <a:r>
              <a:rPr lang="kk-KZ" sz="1200" b="1" dirty="0" smtClean="0">
                <a:solidFill>
                  <a:prstClr val="black"/>
                </a:solidFill>
                <a:latin typeface="Times New Roman" panose="02020603050405020304" pitchFamily="18" charset="0"/>
                <a:cs typeface="Times New Roman" panose="02020603050405020304" pitchFamily="18" charset="0"/>
              </a:rPr>
              <a:t>26 </a:t>
            </a:r>
            <a:r>
              <a:rPr lang="kk-KZ" sz="1200" b="1" dirty="0" smtClean="0">
                <a:solidFill>
                  <a:prstClr val="black"/>
                </a:solidFill>
                <a:latin typeface="Times New Roman" panose="02020603050405020304" pitchFamily="18" charset="0"/>
                <a:cs typeface="Times New Roman" panose="02020603050405020304" pitchFamily="18" charset="0"/>
              </a:rPr>
              <a:t>мамыр </a:t>
            </a:r>
            <a:r>
              <a:rPr lang="kk-KZ" sz="1200" b="1" dirty="0" smtClean="0">
                <a:latin typeface="Times New Roman" panose="02020603050405020304" pitchFamily="18" charset="0"/>
                <a:cs typeface="Times New Roman" panose="02020603050405020304" pitchFamily="18" charset="0"/>
              </a:rPr>
              <a:t>сағ</a:t>
            </a:r>
            <a:r>
              <a:rPr lang="kk-KZ" sz="1200" b="1" dirty="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20-ден </a:t>
            </a:r>
            <a:r>
              <a:rPr lang="kk-KZ" sz="1200" b="1" dirty="0">
                <a:latin typeface="Times New Roman" panose="02020603050405020304" pitchFamily="18" charset="0"/>
                <a:cs typeface="Times New Roman" panose="02020603050405020304" pitchFamily="18" charset="0"/>
              </a:rPr>
              <a:t>бастап </a:t>
            </a:r>
            <a:r>
              <a:rPr lang="kk-KZ" sz="1200" b="1" dirty="0" smtClean="0">
                <a:latin typeface="Times New Roman" panose="02020603050405020304" pitchFamily="18" charset="0"/>
                <a:cs typeface="Times New Roman" panose="02020603050405020304" pitchFamily="18" charset="0"/>
              </a:rPr>
              <a:t>27 </a:t>
            </a:r>
            <a:r>
              <a:rPr lang="kk-KZ" sz="1200" b="1" dirty="0" smtClean="0">
                <a:latin typeface="Times New Roman" panose="02020603050405020304" pitchFamily="18" charset="0"/>
                <a:cs typeface="Times New Roman" panose="02020603050405020304" pitchFamily="18" charset="0"/>
              </a:rPr>
              <a:t>мамыр</a:t>
            </a:r>
            <a:r>
              <a:rPr lang="kk-KZ" altLang="ru-RU" sz="1200" b="1" dirty="0">
                <a:solidFill>
                  <a:prstClr val="black"/>
                </a:solidFill>
                <a:latin typeface="Times New Roman" panose="02020603050405020304" pitchFamily="18" charset="0"/>
                <a:cs typeface="Times New Roman" panose="02020603050405020304" pitchFamily="18" charset="0"/>
              </a:rPr>
              <a:t> 2024 ж.</a:t>
            </a:r>
            <a:r>
              <a:rPr lang="kk-KZ" sz="1200" b="1" dirty="0" smtClean="0">
                <a:latin typeface="Times New Roman" panose="02020603050405020304" pitchFamily="18" charset="0"/>
                <a:cs typeface="Times New Roman" panose="02020603050405020304" pitchFamily="18" charset="0"/>
              </a:rPr>
              <a:t> </a:t>
            </a:r>
            <a:r>
              <a:rPr lang="kk-KZ" sz="1200" b="1" dirty="0">
                <a:latin typeface="Times New Roman" panose="02020603050405020304" pitchFamily="18" charset="0"/>
                <a:cs typeface="Times New Roman" panose="02020603050405020304" pitchFamily="18" charset="0"/>
              </a:rPr>
              <a:t>сағ. 09-ға дейін </a:t>
            </a:r>
          </a:p>
          <a:p>
            <a:pPr lvl="0" algn="just"/>
            <a:r>
              <a:rPr lang="ru-RU" sz="1200" dirty="0">
                <a:latin typeface="Times New Roman" panose="02020603050405020304" pitchFamily="18" charset="0"/>
                <a:cs typeface="Times New Roman" panose="02020603050405020304" pitchFamily="18" charset="0"/>
              </a:rPr>
              <a:t>Көшпелі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түнде </a:t>
            </a:r>
            <a:r>
              <a:rPr lang="ru-RU" sz="1200" dirty="0" err="1" smtClean="0">
                <a:solidFill>
                  <a:prstClr val="black"/>
                </a:solidFill>
                <a:latin typeface="Times New Roman" panose="02020603050405020304" pitchFamily="18" charset="0"/>
                <a:cs typeface="Times New Roman" panose="02020603050405020304" pitchFamily="18" charset="0"/>
              </a:rPr>
              <a:t>жаңбыр</a:t>
            </a:r>
            <a:r>
              <a:rPr lang="kk-KZ" sz="1200" dirty="0">
                <a:solidFill>
                  <a:prstClr val="black"/>
                </a:solidFill>
                <a:latin typeface="Times New Roman" panose="02020603050405020304" pitchFamily="18" charset="0"/>
                <a:cs typeface="Times New Roman" panose="02020603050405020304" pitchFamily="18" charset="0"/>
              </a:rPr>
              <a:t>. Солтүстік-батыстан жел </a:t>
            </a:r>
            <a:r>
              <a:rPr lang="kk-KZ" sz="1200" dirty="0">
                <a:solidFill>
                  <a:prstClr val="black"/>
                </a:solidFill>
                <a:latin typeface="Times New Roman" panose="02020603050405020304" pitchFamily="18" charset="0"/>
                <a:cs typeface="Times New Roman" panose="02020603050405020304" pitchFamily="18" charset="0"/>
              </a:rPr>
              <a:t>соғады, күші </a:t>
            </a:r>
            <a:r>
              <a:rPr lang="kk-KZ" sz="1200" dirty="0" smtClean="0">
                <a:solidFill>
                  <a:prstClr val="black"/>
                </a:solidFill>
                <a:latin typeface="Times New Roman" panose="02020603050405020304" pitchFamily="18" charset="0"/>
                <a:cs typeface="Times New Roman" panose="02020603050405020304" pitchFamily="18" charset="0"/>
              </a:rPr>
              <a:t>9-14 м/с</a:t>
            </a:r>
            <a:r>
              <a:rPr lang="kk-KZ" sz="1200" dirty="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4-6 </a:t>
            </a:r>
            <a:r>
              <a:rPr lang="kk-KZ" sz="1200" dirty="0" smtClean="0">
                <a:solidFill>
                  <a:prstClr val="black"/>
                </a:solidFill>
                <a:latin typeface="Times New Roman" panose="02020603050405020304" pitchFamily="18" charset="0"/>
                <a:cs typeface="Times New Roman" panose="02020603050405020304" pitchFamily="18" charset="0"/>
              </a:rPr>
              <a:t>градус жылы.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818781399"/>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2</a:t>
                      </a:r>
                      <a:r>
                        <a:rPr lang="en-US" sz="1100" b="0" i="0" u="none" strike="noStrike" dirty="0" smtClean="0">
                          <a:solidFill>
                            <a:srgbClr val="000000"/>
                          </a:solidFill>
                          <a:effectLst/>
                          <a:latin typeface="Calibri" panose="020F0502020204030204" pitchFamily="34" charset="0"/>
                        </a:rPr>
                        <a:t>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51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635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127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57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287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24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61</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313</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Қостанай</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54626" y="3275053"/>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44269" y="2213223"/>
            <a:ext cx="4691590"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26, </a:t>
            </a:r>
            <a:r>
              <a:rPr lang="ru-RU" sz="1200" dirty="0" smtClean="0">
                <a:solidFill>
                  <a:prstClr val="black"/>
                </a:solidFill>
                <a:latin typeface="Times New Roman" panose="02020603050405020304" pitchFamily="18" charset="0"/>
                <a:cs typeface="Times New Roman" panose="02020603050405020304" pitchFamily="18" charset="0"/>
              </a:rPr>
              <a:t>түнде </a:t>
            </a:r>
            <a:r>
              <a:rPr lang="ru-RU" sz="1200" dirty="0" smtClean="0">
                <a:solidFill>
                  <a:prstClr val="black"/>
                </a:solidFill>
                <a:latin typeface="Times New Roman" panose="02020603050405020304" pitchFamily="18" charset="0"/>
                <a:cs typeface="Times New Roman" panose="02020603050405020304" pitchFamily="18" charset="0"/>
              </a:rPr>
              <a:t>27 </a:t>
            </a:r>
            <a:r>
              <a:rPr lang="ru-RU" sz="1200" dirty="0" err="1" smtClean="0">
                <a:solidFill>
                  <a:prstClr val="black"/>
                </a:solidFill>
                <a:latin typeface="Times New Roman" panose="02020603050405020304" pitchFamily="18" charset="0"/>
                <a:cs typeface="Times New Roman" panose="02020603050405020304" pitchFamily="18" charset="0"/>
              </a:rPr>
              <a:t>мамыр</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сейілу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Жалпы</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төмен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күтілуде</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ru-RU" altLang="ru-RU" sz="1200" b="1" i="1" dirty="0" smtClean="0">
                <a:solidFill>
                  <a:srgbClr val="000000"/>
                </a:solidFill>
                <a:latin typeface="Times New Roman" panose="02020603050405020304" pitchFamily="18" charset="0"/>
                <a:cs typeface="Times New Roman" panose="02020603050405020304" pitchFamily="18" charset="0"/>
              </a:rPr>
              <a:t>Р. </a:t>
            </a:r>
            <a:r>
              <a:rPr lang="ru-RU" altLang="ru-RU" sz="1200" b="1" i="1" dirty="0" err="1" smtClean="0">
                <a:solidFill>
                  <a:srgbClr val="000000"/>
                </a:solidFill>
                <a:latin typeface="Times New Roman" panose="02020603050405020304" pitchFamily="18" charset="0"/>
                <a:cs typeface="Times New Roman" panose="02020603050405020304" pitchFamily="18" charset="0"/>
              </a:rPr>
              <a:t>Маркевич</a:t>
            </a:r>
            <a:r>
              <a:rPr lang="ru-RU" altLang="ru-RU" sz="1200" b="1" i="1" dirty="0" smtClean="0">
                <a:solidFill>
                  <a:srgbClr val="000000"/>
                </a:solidFill>
                <a:latin typeface="Times New Roman" panose="02020603050405020304" pitchFamily="18" charset="0"/>
                <a:cs typeface="Times New Roman" panose="02020603050405020304" pitchFamily="18" charset="0"/>
              </a:rPr>
              <a:t> / </a:t>
            </a:r>
            <a:r>
              <a:rPr lang="kk-KZ" altLang="ru-RU" sz="1200" b="1" i="1" dirty="0">
                <a:solidFill>
                  <a:srgbClr val="000000"/>
                </a:solidFill>
                <a:latin typeface="Times New Roman" panose="02020603050405020304" pitchFamily="18" charset="0"/>
                <a:cs typeface="Times New Roman" panose="02020603050405020304" pitchFamily="18" charset="0"/>
              </a:rPr>
              <a:t>Б.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20053</TotalTime>
  <Words>589</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3823</cp:revision>
  <cp:lastPrinted>2021-07-01T07:38:07Z</cp:lastPrinted>
  <dcterms:created xsi:type="dcterms:W3CDTF">2018-03-27T06:03:00Z</dcterms:created>
  <dcterms:modified xsi:type="dcterms:W3CDTF">2024-05-25T07:59:40Z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