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369" autoAdjust="0"/>
    <p:restoredTop sz="94660"/>
  </p:normalViewPr>
  <p:slideViewPr>
    <p:cSldViewPr showGuides="1">
      <p:cViewPr varScale="1">
        <p:scale>
          <a:sx n="89" d="100"/>
          <a:sy n="89" d="100"/>
        </p:scale>
        <p:origin x="102"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ab_akm@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59115" y="115887"/>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67653" y="133613"/>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929325333"/>
              </p:ext>
            </p:extLst>
          </p:nvPr>
        </p:nvGraphicFramePr>
        <p:xfrm>
          <a:off x="344488" y="6309320"/>
          <a:ext cx="4465638" cy="431206"/>
        </p:xfrm>
        <a:graphic>
          <a:graphicData uri="http://schemas.openxmlformats.org/drawingml/2006/table">
            <a:tbl>
              <a:tblPr/>
              <a:tblGrid>
                <a:gridCol w="4465638">
                  <a:extLst>
                    <a:ext uri="{9D8B030D-6E8A-4147-A177-3AD203B41FA5}">
                      <a16:colId xmlns:a16="http://schemas.microsoft.com/office/drawing/2014/main" val="20000"/>
                    </a:ext>
                  </a:extLst>
                </a:gridCol>
              </a:tblGrid>
              <a:tr h="43120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Көкшетау</a:t>
                      </a:r>
                      <a:r>
                        <a:rPr lang="en-US" altLang="x-none" sz="1200" b="1" i="1" dirty="0">
                          <a:solidFill>
                            <a:srgbClr val="002060"/>
                          </a:solidFill>
                          <a:latin typeface="Times New Roman" panose="02020603050405020304" pitchFamily="18" charset="0"/>
                          <a:cs typeface="Times New Roman" panose="02020603050405020304" pitchFamily="18" charset="0"/>
                        </a:rPr>
                        <a:t> </a:t>
                      </a:r>
                      <a:r>
                        <a:rPr lang="kk-KZ" altLang="x-none"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1241745"/>
              </p:ext>
            </p:extLst>
          </p:nvPr>
        </p:nvGraphicFramePr>
        <p:xfrm>
          <a:off x="307975" y="2823999"/>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4421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146 КҮНДЕЛІКТІ </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Көкшетау</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мамыр</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37125" y="53738"/>
            <a:ext cx="4840288" cy="3847207"/>
          </a:xfrm>
          <a:prstGeom prst="rect">
            <a:avLst/>
          </a:prstGeom>
        </p:spPr>
        <p:txBody>
          <a:bodyPr wrap="square">
            <a:spAutoFit/>
          </a:bodyPr>
          <a:lstStyle/>
          <a:p>
            <a:pPr algn="ctr"/>
            <a:endParaRPr lang="kk-KZ" altLang="ru-RU" sz="1200" b="1" dirty="0">
              <a:latin typeface="Times New Roman" panose="02020603050405020304" pitchFamily="18" charset="0"/>
              <a:cs typeface="Times New Roman" panose="02020603050405020304" pitchFamily="18" charset="0"/>
            </a:endParaRPr>
          </a:p>
          <a:p>
            <a:pPr lvl="0" indent="182563" algn="ctr"/>
            <a:r>
              <a:rPr lang="kk-KZ" altLang="ru-RU" sz="1300" b="1" dirty="0">
                <a:latin typeface="Times New Roman" panose="02020603050405020304" pitchFamily="18" charset="0"/>
                <a:cs typeface="Times New Roman" panose="02020603050405020304" pitchFamily="18" charset="0"/>
              </a:rPr>
              <a:t>Көкшетау</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қаласы</a:t>
            </a:r>
            <a:r>
              <a:rPr lang="ru-RU" altLang="ru-RU" sz="1300" b="1" dirty="0">
                <a:latin typeface="Times New Roman" panose="02020603050405020304" pitchFamily="18" charset="0"/>
                <a:cs typeface="Times New Roman" panose="02020603050405020304" pitchFamily="18" charset="0"/>
              </a:rPr>
              <a:t> </a:t>
            </a:r>
            <a:r>
              <a:rPr lang="ru-RU" altLang="ru-RU" sz="1300" b="1" dirty="0" err="1">
                <a:latin typeface="Times New Roman" panose="02020603050405020304" pitchFamily="18" charset="0"/>
                <a:cs typeface="Times New Roman" panose="02020603050405020304" pitchFamily="18" charset="0"/>
              </a:rPr>
              <a:t>бойынша</a:t>
            </a:r>
            <a:r>
              <a:rPr lang="ru-RU" altLang="ru-RU" sz="1300" b="1" dirty="0">
                <a:latin typeface="Times New Roman" panose="02020603050405020304" pitchFamily="18" charset="0"/>
                <a:cs typeface="Times New Roman" panose="02020603050405020304" pitchFamily="18" charset="0"/>
              </a:rPr>
              <a:t> 26 </a:t>
            </a:r>
            <a:r>
              <a:rPr lang="ru-RU" altLang="ru-RU" sz="1300" b="1" dirty="0" err="1">
                <a:latin typeface="Times New Roman" panose="02020603050405020304" pitchFamily="18" charset="0"/>
                <a:cs typeface="Times New Roman" panose="02020603050405020304" pitchFamily="18" charset="0"/>
              </a:rPr>
              <a:t>мамырға</a:t>
            </a:r>
            <a:endParaRPr lang="ru-RU" altLang="ru-RU" sz="1300" b="1" dirty="0">
              <a:latin typeface="Times New Roman" panose="02020603050405020304" pitchFamily="18" charset="0"/>
              <a:cs typeface="Times New Roman" panose="02020603050405020304" pitchFamily="18" charset="0"/>
            </a:endParaRP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25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26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a:t>
            </a:r>
          </a:p>
          <a:p>
            <a:pPr indent="182563" algn="ctr"/>
            <a:r>
              <a:rPr lang="kk-KZ" sz="1000" b="1" dirty="0">
                <a:solidFill>
                  <a:srgbClr val="000000"/>
                </a:solidFill>
                <a:latin typeface="Times New Roman" panose="02020603050405020304" pitchFamily="18" charset="0"/>
                <a:cs typeface="Times New Roman" panose="02020603050405020304" pitchFamily="18" charset="0"/>
              </a:rPr>
              <a:t> </a:t>
            </a:r>
            <a:r>
              <a:rPr lang="ru-RU" sz="1000" b="1" dirty="0">
                <a:solidFill>
                  <a:srgbClr val="000000"/>
                </a:solidFill>
                <a:latin typeface="Times New Roman" panose="02020603050405020304" pitchFamily="18" charset="0"/>
                <a:cs typeface="Times New Roman" panose="02020603050405020304" pitchFamily="18" charset="0"/>
              </a:rPr>
              <a:t>сағ. 20-ге </a:t>
            </a:r>
            <a:r>
              <a:rPr lang="ru-RU" sz="1000" b="1" dirty="0" err="1">
                <a:solidFill>
                  <a:srgbClr val="000000"/>
                </a:solidFill>
                <a:latin typeface="Times New Roman" panose="02020603050405020304" pitchFamily="18" charset="0"/>
                <a:cs typeface="Times New Roman" panose="02020603050405020304" pitchFamily="18" charset="0"/>
              </a:rPr>
              <a:t>дейін</a:t>
            </a:r>
            <a:r>
              <a:rPr lang="ru-RU" sz="1000" b="1" dirty="0">
                <a:solidFill>
                  <a:srgbClr val="000000"/>
                </a:solidFill>
                <a:latin typeface="Times New Roman" panose="02020603050405020304" pitchFamily="18" charset="0"/>
                <a:cs typeface="Times New Roman" panose="02020603050405020304" pitchFamily="18" charset="0"/>
              </a:rPr>
              <a:t> </a:t>
            </a:r>
          </a:p>
          <a:p>
            <a:pPr indent="182563" algn="just"/>
            <a:r>
              <a:rPr lang="kk-KZ" sz="1300" dirty="0">
                <a:effectLst/>
                <a:latin typeface="Times New Roman" panose="02020603050405020304" pitchFamily="18" charset="0"/>
                <a:ea typeface="Calibri" panose="020F0502020204030204" pitchFamily="34" charset="0"/>
              </a:rPr>
              <a:t>Көшпелі бұлтты, күндіз жаңбыр жауады, найзағай күтіледі. Жел 9-14, күндіз екпіні 15-20 м/с. Ауа температурасы түнде 1-3, күндіз 18-20 жылы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a:t>
            </a:r>
          </a:p>
          <a:p>
            <a:pPr lvl="0" indent="182563" algn="ctr"/>
            <a:r>
              <a:rPr lang="kk-KZ" sz="1300" b="1">
                <a:solidFill>
                  <a:srgbClr val="000000"/>
                </a:solidFill>
                <a:latin typeface="Times New Roman" panose="02020603050405020304" pitchFamily="18" charset="0"/>
                <a:cs typeface="Times New Roman" panose="02020603050405020304" pitchFamily="18" charset="0"/>
              </a:rPr>
              <a:t>27 </a:t>
            </a:r>
            <a:r>
              <a:rPr lang="kk-KZ" sz="1300" b="1" dirty="0">
                <a:solidFill>
                  <a:srgbClr val="000000"/>
                </a:solidFill>
                <a:latin typeface="Times New Roman" panose="02020603050405020304" pitchFamily="18" charset="0"/>
                <a:cs typeface="Times New Roman" panose="02020603050405020304" pitchFamily="18" charset="0"/>
              </a:rPr>
              <a:t>мамырға</a:t>
            </a:r>
          </a:p>
          <a:p>
            <a:pPr lvl="0" indent="182563" algn="ctr"/>
            <a:r>
              <a:rPr lang="ru-RU" sz="1000" b="1" dirty="0">
                <a:solidFill>
                  <a:srgbClr val="000000"/>
                </a:solidFill>
                <a:latin typeface="Times New Roman" panose="02020603050405020304" pitchFamily="18" charset="0"/>
                <a:cs typeface="Times New Roman" panose="02020603050405020304" pitchFamily="18" charset="0"/>
              </a:rPr>
              <a:t>2024 ж. 26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20-нен </a:t>
            </a:r>
            <a:r>
              <a:rPr lang="ru-RU" sz="1000" b="1" dirty="0" err="1">
                <a:solidFill>
                  <a:srgbClr val="000000"/>
                </a:solidFill>
                <a:latin typeface="Times New Roman" panose="02020603050405020304" pitchFamily="18" charset="0"/>
                <a:cs typeface="Times New Roman" panose="02020603050405020304" pitchFamily="18" charset="0"/>
              </a:rPr>
              <a:t>бастап</a:t>
            </a:r>
            <a:r>
              <a:rPr lang="ru-RU" sz="1000" b="1" dirty="0">
                <a:solidFill>
                  <a:srgbClr val="000000"/>
                </a:solidFill>
                <a:latin typeface="Times New Roman" panose="02020603050405020304" pitchFamily="18" charset="0"/>
                <a:cs typeface="Times New Roman" panose="02020603050405020304" pitchFamily="18" charset="0"/>
              </a:rPr>
              <a:t> 27 </a:t>
            </a:r>
            <a:r>
              <a:rPr lang="ru-RU" sz="1000" b="1" dirty="0" err="1">
                <a:solidFill>
                  <a:srgbClr val="000000"/>
                </a:solidFill>
                <a:latin typeface="Times New Roman" panose="02020603050405020304" pitchFamily="18" charset="0"/>
                <a:cs typeface="Times New Roman" panose="02020603050405020304" pitchFamily="18" charset="0"/>
              </a:rPr>
              <a:t>мамыр</a:t>
            </a:r>
            <a:r>
              <a:rPr lang="ru-RU" altLang="ru-RU" sz="1000" b="1" dirty="0" err="1">
                <a:latin typeface="Times New Roman" panose="02020603050405020304" pitchFamily="18" charset="0"/>
                <a:cs typeface="Times New Roman" panose="02020603050405020304" pitchFamily="18" charset="0"/>
              </a:rPr>
              <a:t>д</a:t>
            </a:r>
            <a:r>
              <a:rPr lang="kk-KZ" altLang="ru-RU" sz="1000" b="1" dirty="0">
                <a:solidFill>
                  <a:srgbClr val="000000"/>
                </a:solidFill>
                <a:latin typeface="Times New Roman" panose="02020603050405020304" pitchFamily="18" charset="0"/>
                <a:cs typeface="Times New Roman" panose="02020603050405020304" pitchFamily="18" charset="0"/>
              </a:rPr>
              <a:t>ы</a:t>
            </a:r>
            <a:r>
              <a:rPr lang="kk-KZ" sz="1000" b="1" dirty="0">
                <a:solidFill>
                  <a:srgbClr val="000000"/>
                </a:solidFill>
                <a:latin typeface="Times New Roman" panose="02020603050405020304" pitchFamily="18" charset="0"/>
                <a:cs typeface="Times New Roman" panose="02020603050405020304" pitchFamily="18" charset="0"/>
              </a:rPr>
              <a:t>ң </a:t>
            </a:r>
          </a:p>
          <a:p>
            <a:pPr indent="182563" algn="ctr"/>
            <a:r>
              <a:rPr lang="ru-RU" sz="1000" b="1" dirty="0" err="1">
                <a:solidFill>
                  <a:srgbClr val="000000"/>
                </a:solidFill>
                <a:latin typeface="Times New Roman" panose="02020603050405020304" pitchFamily="18" charset="0"/>
                <a:cs typeface="Times New Roman" panose="02020603050405020304" pitchFamily="18" charset="0"/>
              </a:rPr>
              <a:t>сағ</a:t>
            </a:r>
            <a:r>
              <a:rPr lang="ru-RU" sz="1000" b="1" dirty="0">
                <a:solidFill>
                  <a:srgbClr val="000000"/>
                </a:solidFill>
                <a:latin typeface="Times New Roman" panose="02020603050405020304" pitchFamily="18" charset="0"/>
                <a:cs typeface="Times New Roman" panose="02020603050405020304" pitchFamily="18" charset="0"/>
              </a:rPr>
              <a:t>. 08-ге </a:t>
            </a:r>
            <a:r>
              <a:rPr lang="ru-RU" sz="1000" b="1" dirty="0" err="1">
                <a:solidFill>
                  <a:srgbClr val="000000"/>
                </a:solidFill>
                <a:latin typeface="Times New Roman" panose="02020603050405020304" pitchFamily="18" charset="0"/>
                <a:cs typeface="Times New Roman" panose="02020603050405020304" pitchFamily="18" charset="0"/>
              </a:rPr>
              <a:t>дейін</a:t>
            </a:r>
            <a:endParaRPr lang="ru-RU" sz="1000" b="1" dirty="0">
              <a:solidFill>
                <a:srgbClr val="000000"/>
              </a:solidFill>
              <a:latin typeface="Times New Roman" panose="02020603050405020304" pitchFamily="18" charset="0"/>
              <a:cs typeface="Times New Roman" panose="02020603050405020304" pitchFamily="18" charset="0"/>
            </a:endParaRPr>
          </a:p>
          <a:p>
            <a:pPr indent="182563" algn="just"/>
            <a:r>
              <a:rPr lang="kk-KZ" sz="1300" dirty="0">
                <a:effectLst/>
                <a:latin typeface="Times New Roman" panose="02020603050405020304" pitchFamily="18" charset="0"/>
                <a:ea typeface="Calibri" panose="020F0502020204030204" pitchFamily="34" charset="0"/>
              </a:rPr>
              <a:t>Көшпелі бұлтты</a:t>
            </a:r>
            <a:r>
              <a:rPr lang="kk-KZ" sz="1300" dirty="0">
                <a:solidFill>
                  <a:prstClr val="black"/>
                </a:solidFill>
                <a:latin typeface="Times New Roman" pitchFamily="18" charset="0"/>
                <a:cs typeface="Times New Roman" pitchFamily="18" charset="0"/>
              </a:rPr>
              <a:t>, </a:t>
            </a:r>
            <a:r>
              <a:rPr lang="kk-KZ" sz="1300" dirty="0">
                <a:effectLst/>
                <a:latin typeface="Times New Roman" panose="02020603050405020304" pitchFamily="18" charset="0"/>
                <a:ea typeface="Calibri" panose="020F0502020204030204" pitchFamily="34" charset="0"/>
              </a:rPr>
              <a:t>жаңбыр жауады</a:t>
            </a:r>
            <a:r>
              <a:rPr lang="kk-KZ"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Жел</a:t>
            </a:r>
            <a:r>
              <a:rPr lang="ru-RU" sz="1300" dirty="0">
                <a:solidFill>
                  <a:prstClr val="black"/>
                </a:solidFill>
                <a:latin typeface="Times New Roman" pitchFamily="18" charset="0"/>
                <a:cs typeface="Times New Roman" pitchFamily="18" charset="0"/>
              </a:rPr>
              <a:t> 9-14 м/с. </a:t>
            </a:r>
            <a:r>
              <a:rPr lang="ru-RU" sz="1300" dirty="0" err="1">
                <a:solidFill>
                  <a:prstClr val="black"/>
                </a:solidFill>
                <a:latin typeface="Times New Roman" pitchFamily="18" charset="0"/>
                <a:cs typeface="Times New Roman" pitchFamily="18" charset="0"/>
              </a:rPr>
              <a:t>Ауа</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температурасы</a:t>
            </a:r>
            <a:r>
              <a:rPr lang="ru-RU" sz="1300" dirty="0">
                <a:solidFill>
                  <a:prstClr val="black"/>
                </a:solidFill>
                <a:latin typeface="Times New Roman" pitchFamily="18" charset="0"/>
                <a:cs typeface="Times New Roman" pitchFamily="18" charset="0"/>
              </a:rPr>
              <a:t> 6-8 </a:t>
            </a:r>
            <a:r>
              <a:rPr lang="ru-RU" sz="1300" dirty="0" err="1">
                <a:solidFill>
                  <a:prstClr val="black"/>
                </a:solidFill>
                <a:latin typeface="Times New Roman" pitchFamily="18" charset="0"/>
                <a:cs typeface="Times New Roman" pitchFamily="18" charset="0"/>
              </a:rPr>
              <a:t>жылы</a:t>
            </a:r>
            <a:r>
              <a:rPr lang="ru-RU" sz="1300" dirty="0">
                <a:solidFill>
                  <a:prstClr val="black"/>
                </a:solidFill>
                <a:latin typeface="Times New Roman" pitchFamily="18" charset="0"/>
                <a:cs typeface="Times New Roman" pitchFamily="18" charset="0"/>
              </a:rPr>
              <a:t> </a:t>
            </a:r>
            <a:r>
              <a:rPr lang="ru-RU" sz="1300" dirty="0" err="1">
                <a:solidFill>
                  <a:prstClr val="black"/>
                </a:solidFill>
                <a:latin typeface="Times New Roman" pitchFamily="18" charset="0"/>
                <a:cs typeface="Times New Roman" pitchFamily="18" charset="0"/>
              </a:rPr>
              <a:t>болады</a:t>
            </a:r>
            <a:r>
              <a:rPr lang="ru-RU" sz="1300" dirty="0">
                <a:solidFill>
                  <a:prstClr val="black"/>
                </a:solidFill>
                <a:latin typeface="Times New Roman" pitchFamily="18" charset="0"/>
                <a:cs typeface="Times New Roman" pitchFamily="18" charset="0"/>
              </a:rPr>
              <a:t>. </a:t>
            </a:r>
          </a:p>
          <a:p>
            <a:pPr indent="182563" algn="just"/>
            <a:endParaRPr lang="ru-RU" sz="1200" dirty="0">
              <a:solidFill>
                <a:prstClr val="black"/>
              </a:solidFill>
              <a:latin typeface="Times New Roman" pitchFamily="18" charset="0"/>
              <a:cs typeface="Times New Roman" pitchFamily="18" charset="0"/>
            </a:endParaRPr>
          </a:p>
          <a:p>
            <a:pPr indent="182563" algn="just"/>
            <a:r>
              <a:rPr lang="kk-KZ" altLang="en-US" sz="1300" i="1"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ыдырауына ықпал етеді.</a:t>
            </a:r>
          </a:p>
          <a:p>
            <a:pPr indent="182563" algn="just"/>
            <a:endParaRPr lang="kk-KZ" altLang="en-US" sz="1300" i="1" dirty="0">
              <a:solidFill>
                <a:schemeClr val="tx1"/>
              </a:solidFill>
              <a:latin typeface="Times New Roman" pitchFamily="18" charset="0"/>
              <a:cs typeface="Times New Roman" pitchFamily="18" charset="0"/>
              <a:sym typeface="+mn-ea"/>
            </a:endParaRPr>
          </a:p>
          <a:p>
            <a:pPr indent="182563" algn="just"/>
            <a:r>
              <a:rPr lang="kk-KZ" sz="1300" i="1" dirty="0">
                <a:solidFill>
                  <a:prstClr val="black"/>
                </a:solidFill>
                <a:latin typeface="Times New Roman" pitchFamily="18" charset="0"/>
                <a:cs typeface="Times New Roman" pitchFamily="18" charset="0"/>
              </a:rPr>
              <a:t>Жалпы қала бойынша ауаның ластану деңгейі төмен болады деп күтілуде.</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r>
              <a:rPr lang="ru-RU" sz="1200" dirty="0">
                <a:solidFill>
                  <a:srgbClr val="000000"/>
                </a:solidFill>
                <a:latin typeface="Times New Roman" panose="02020603050405020304" pitchFamily="18" charset="0"/>
                <a:cs typeface="Times New Roman" panose="02020603050405020304" pitchFamily="18" charset="0"/>
              </a:rPr>
              <a:t>1, 2, 3 </a:t>
            </a:r>
            <a:r>
              <a:rPr lang="ru-RU" sz="1200" dirty="0" err="1">
                <a:solidFill>
                  <a:srgbClr val="000000"/>
                </a:solidFill>
                <a:latin typeface="Times New Roman" panose="02020603050405020304" pitchFamily="18" charset="0"/>
                <a:cs typeface="Times New Roman" panose="02020603050405020304" pitchFamily="18" charset="0"/>
              </a:rPr>
              <a:t>дәрежелі</a:t>
            </a:r>
            <a:r>
              <a:rPr lang="ru-RU" sz="1200" dirty="0">
                <a:solidFill>
                  <a:srgbClr val="000000"/>
                </a:solidFill>
                <a:latin typeface="Times New Roman" panose="02020603050405020304" pitchFamily="18" charset="0"/>
                <a:cs typeface="Times New Roman" panose="02020603050405020304" pitchFamily="18" charset="0"/>
              </a:rPr>
              <a:t> ҚМЖ </a:t>
            </a:r>
            <a:r>
              <a:rPr lang="ru-RU" sz="1200" dirty="0" err="1">
                <a:solidFill>
                  <a:srgbClr val="000000"/>
                </a:solidFill>
                <a:latin typeface="Times New Roman" panose="02020603050405020304" pitchFamily="18" charset="0"/>
                <a:cs typeface="Times New Roman" panose="02020603050405020304" pitchFamily="18" charset="0"/>
              </a:rPr>
              <a:t>ескертуі</a:t>
            </a:r>
            <a:r>
              <a:rPr lang="ru-RU" sz="1200" dirty="0">
                <a:solidFill>
                  <a:srgbClr val="000000"/>
                </a:solidFill>
                <a:latin typeface="Times New Roman" panose="02020603050405020304" pitchFamily="18" charset="0"/>
                <a:cs typeface="Times New Roman" panose="02020603050405020304" pitchFamily="18" charset="0"/>
              </a:rPr>
              <a:t> </a:t>
            </a:r>
            <a:r>
              <a:rPr lang="ru-RU" sz="1200" dirty="0" err="1">
                <a:solidFill>
                  <a:srgbClr val="000000"/>
                </a:solidFill>
                <a:latin typeface="Times New Roman" panose="02020603050405020304" pitchFamily="18" charset="0"/>
                <a:cs typeface="Times New Roman" panose="02020603050405020304" pitchFamily="18" charset="0"/>
              </a:rPr>
              <a:t>жоқ</a:t>
            </a:r>
            <a:endParaRPr lang="ru-RU" sz="1200" dirty="0">
              <a:solidFill>
                <a:srgbClr val="000000"/>
              </a:solidFill>
              <a:latin typeface="Times New Roman" panose="02020603050405020304" pitchFamily="18" charset="0"/>
              <a:cs typeface="Times New Roman" panose="02020603050405020304" pitchFamily="18" charset="0"/>
            </a:endParaRPr>
          </a:p>
          <a:p>
            <a:pPr indent="182563" algn="ctr"/>
            <a:endParaRPr lang="ru-RU" sz="1200" b="1" dirty="0">
              <a:solidFill>
                <a:srgbClr val="000000"/>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795526296"/>
              </p:ext>
            </p:extLst>
          </p:nvPr>
        </p:nvGraphicFramePr>
        <p:xfrm>
          <a:off x="4983528" y="4414660"/>
          <a:ext cx="4667576" cy="2001386"/>
        </p:xfrm>
        <a:graphic>
          <a:graphicData uri="http://schemas.openxmlformats.org/drawingml/2006/table">
            <a:tbl>
              <a:tblPr firstRow="1" bandRow="1">
                <a:tableStyleId>{5C22544A-7EE6-4342-B048-85BDC9FD1C3A}</a:tableStyleId>
              </a:tblPr>
              <a:tblGrid>
                <a:gridCol w="1913688">
                  <a:extLst>
                    <a:ext uri="{9D8B030D-6E8A-4147-A177-3AD203B41FA5}">
                      <a16:colId xmlns:a16="http://schemas.microsoft.com/office/drawing/2014/main" val="3583770891"/>
                    </a:ext>
                  </a:extLst>
                </a:gridCol>
                <a:gridCol w="131531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50790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74284">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71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0.445</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3692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87</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0.289</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160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0.32</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3239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321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0.064</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3239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1</a:t>
                      </a:r>
                      <a:endParaRPr lang="ru-KZ" sz="11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lnSpc>
                          <a:spcPct val="115000"/>
                        </a:lnSpc>
                        <a:spcAft>
                          <a:spcPts val="1000"/>
                        </a:spcAft>
                      </a:pPr>
                      <a:r>
                        <a:rPr lang="ru-RU" sz="1000" dirty="0">
                          <a:solidFill>
                            <a:srgbClr val="000000"/>
                          </a:solidFill>
                          <a:effectLst/>
                          <a:latin typeface="Times New Roman" panose="02020603050405020304" pitchFamily="18" charset="0"/>
                          <a:ea typeface="Calibri" panose="020F0502020204030204" pitchFamily="34" charset="0"/>
                          <a:cs typeface="Times New Roman" panose="02020603050405020304" pitchFamily="18" charset="0"/>
                        </a:rPr>
                        <a:t>0.001</a:t>
                      </a:r>
                      <a:endParaRPr lang="ru-KZ" sz="11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2384435588"/>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a:latin typeface="Times New Roman" panose="02020603050405020304" pitchFamily="18" charset="0"/>
                          <a:cs typeface="Times New Roman" panose="02020603050405020304" pitchFamily="18" charset="0"/>
                        </a:rPr>
                        <a:t>2022ж.02.08 №70 </a:t>
                      </a:r>
                    </a:p>
                    <a:p>
                      <a:pPr lvl="0" algn="ctr" eaLnBrk="1" hangingPunct="1">
                        <a:buNone/>
                      </a:pPr>
                      <a:r>
                        <a:rPr lang="kk-KZ" sz="700" i="1" dirty="0">
                          <a:latin typeface="Times New Roman" panose="02020603050405020304" pitchFamily="18" charset="0"/>
                          <a:cs typeface="Times New Roman" panose="02020603050405020304" pitchFamily="18" charset="0"/>
                        </a:rPr>
                        <a:t>ҚР ДСМ </a:t>
                      </a:r>
                      <a:r>
                        <a:rPr lang="ru-RU" sz="700" i="1" dirty="0">
                          <a:latin typeface="Times New Roman" panose="02020603050405020304" pitchFamily="18" charset="0"/>
                          <a:cs typeface="Times New Roman" panose="02020603050405020304" pitchFamily="18" charset="0"/>
                        </a:rPr>
                        <a:t>«</a:t>
                      </a:r>
                      <a:r>
                        <a:rPr lang="ru-RU" sz="700" i="1" dirty="0" err="1">
                          <a:latin typeface="Times New Roman" panose="02020603050405020304" pitchFamily="18" charset="0"/>
                          <a:cs typeface="Times New Roman" panose="02020603050405020304" pitchFamily="18" charset="0"/>
                        </a:rPr>
                        <a:t>атмосфералық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ауаға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қатысты</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санитарлық-эпидемиологиялық</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ережелер</a:t>
                      </a:r>
                      <a:r>
                        <a:rPr lang="ru-RU" sz="700" i="1" dirty="0">
                          <a:latin typeface="Times New Roman" panose="02020603050405020304" pitchFamily="18" charset="0"/>
                          <a:cs typeface="Times New Roman" panose="02020603050405020304" pitchFamily="18" charset="0"/>
                        </a:rPr>
                        <a:t> мен </a:t>
                      </a:r>
                      <a:r>
                        <a:rPr lang="ru-RU" sz="700" i="1" dirty="0" err="1">
                          <a:latin typeface="Times New Roman" panose="02020603050405020304" pitchFamily="18" charset="0"/>
                          <a:cs typeface="Times New Roman" panose="02020603050405020304" pitchFamily="18" charset="0"/>
                        </a:rPr>
                        <a:t>нормаларға</a:t>
                      </a:r>
                      <a:r>
                        <a:rPr lang="ru-RU" sz="700" i="1" dirty="0">
                          <a:latin typeface="Times New Roman" panose="02020603050405020304" pitchFamily="18" charset="0"/>
                          <a:cs typeface="Times New Roman" panose="02020603050405020304" pitchFamily="18" charset="0"/>
                        </a:rPr>
                        <a:t>» </a:t>
                      </a:r>
                      <a:r>
                        <a:rPr lang="ru-RU" sz="700" i="1" dirty="0" err="1">
                          <a:latin typeface="Times New Roman" panose="02020603050405020304" pitchFamily="18" charset="0"/>
                          <a:cs typeface="Times New Roman" panose="02020603050405020304" pitchFamily="18" charset="0"/>
                        </a:rPr>
                        <a:t>сәйкес</a:t>
                      </a:r>
                      <a:r>
                        <a:rPr lang="ru-RU" sz="700" i="1" dirty="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3527" y="3663235"/>
            <a:ext cx="4760151" cy="646331"/>
          </a:xfrm>
          <a:prstGeom prst="rect">
            <a:avLst/>
          </a:prstGeom>
          <a:noFill/>
          <a:ln w="9525">
            <a:noFill/>
          </a:ln>
        </p:spPr>
        <p:txBody>
          <a:bodyPr wrap="square">
            <a:spAutoFit/>
          </a:bodyPr>
          <a:lstStyle/>
          <a:p>
            <a:pPr algn="ct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Көкшетау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p>
          <a:p>
            <a:pPr algn="ct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39772" y="311259"/>
            <a:ext cx="4794304" cy="830997"/>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К</a:t>
            </a:r>
            <a:r>
              <a:rPr lang="kk-KZ" altLang="ru-RU" sz="1200" dirty="0">
                <a:solidFill>
                  <a:srgbClr val="000000"/>
                </a:solidFill>
                <a:latin typeface="Times New Roman" panose="02020603050405020304" pitchFamily="18" charset="0"/>
                <a:cs typeface="Times New Roman" panose="02020603050405020304" pitchFamily="18" charset="0"/>
              </a:rPr>
              <a:t>өкшетау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Вернадский көшесі, 46 Б;</a:t>
            </a:r>
            <a:endParaRPr 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Ш. Васильковский, 17 (№17 ОМГ </a:t>
            </a:r>
            <a:r>
              <a:rPr lang="ru-RU" sz="1200" dirty="0" err="1">
                <a:latin typeface="Times New Roman" panose="02020603050405020304" pitchFamily="18" charset="0"/>
                <a:cs typeface="Times New Roman" panose="02020603050405020304" pitchFamily="18" charset="0"/>
              </a:rPr>
              <a:t>аумағы</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65686" y="802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бойынша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360120" y="4386751"/>
            <a:ext cx="4391628" cy="1780911"/>
            <a:chOff x="430907" y="3799939"/>
            <a:chExt cx="4391628" cy="1953290"/>
          </a:xfrm>
        </p:grpSpPr>
        <p:graphicFrame>
          <p:nvGraphicFramePr>
            <p:cNvPr id="26" name="Таблица 25"/>
            <p:cNvGraphicFramePr/>
            <p:nvPr>
              <p:extLst>
                <p:ext uri="{D42A27DB-BD31-4B8C-83A1-F6EECF244321}">
                  <p14:modId xmlns:p14="http://schemas.microsoft.com/office/powerpoint/2010/main" val="274755509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Экологиялық бақылау 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(7162) 72-17-25, </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lab_akm</a:t>
                        </a:r>
                        <a:r>
                          <a:rPr lang="en-US" altLang="x-none" sz="800" b="1" dirty="0">
                            <a:latin typeface="Times New Roman" panose="02020603050405020304" pitchFamily="18" charset="0"/>
                            <a:cs typeface="Times New Roman" panose="02020603050405020304" pitchFamily="18" charset="0"/>
                            <a:hlinkClick r:id="rId2"/>
                          </a:rPr>
                          <a:t>@meteo.kz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болжамдар</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тобы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rPr>
                          <a:t>omp_akm@meteo.kz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430907" y="4077010"/>
              <a:ext cx="2339102"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Көкшетау</a:t>
              </a:r>
              <a:r>
                <a:rPr lang="ru-RU" altLang="ru-RU" sz="1000" i="1" dirty="0">
                  <a:latin typeface="Times New Roman" panose="02020603050405020304" pitchFamily="18" charset="0"/>
                  <a:cs typeface="Times New Roman" panose="02020603050405020304" pitchFamily="18" charset="0"/>
                </a:rPr>
                <a:t> қ.,  </a:t>
              </a:r>
              <a:r>
                <a:rPr lang="ru-RU" altLang="ru-RU" sz="1000" i="1" dirty="0" err="1">
                  <a:latin typeface="Times New Roman" panose="02020603050405020304" pitchFamily="18" charset="0"/>
                  <a:cs typeface="Times New Roman" panose="02020603050405020304" pitchFamily="18" charset="0"/>
                </a:rPr>
                <a:t>Кудайбердиев</a:t>
              </a:r>
              <a:r>
                <a:rPr lang="ru-RU" altLang="ru-RU" sz="1000" i="1" dirty="0">
                  <a:latin typeface="Times New Roman" panose="02020603050405020304" pitchFamily="18" charset="0"/>
                  <a:cs typeface="Times New Roman" panose="02020603050405020304" pitchFamily="18" charset="0"/>
                </a:rPr>
                <a:t> </a:t>
              </a:r>
              <a:r>
                <a:rPr lang="ru-RU" altLang="ru-RU" sz="1000" i="1" dirty="0" err="1">
                  <a:latin typeface="Times New Roman" panose="02020603050405020304" pitchFamily="18" charset="0"/>
                  <a:cs typeface="Times New Roman" panose="02020603050405020304" pitchFamily="18" charset="0"/>
                </a:rPr>
                <a:t>көшесі</a:t>
              </a:r>
              <a:r>
                <a:rPr lang="ru-RU" altLang="ru-RU" sz="1000" i="1" dirty="0">
                  <a:latin typeface="Times New Roman" panose="02020603050405020304" pitchFamily="18" charset="0"/>
                  <a:cs typeface="Times New Roman" panose="02020603050405020304" pitchFamily="18" charset="0"/>
                </a:rPr>
                <a:t>, 27</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30174"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Гончарова Л. </a:t>
            </a:r>
            <a:r>
              <a:rPr lang="kk-KZ" altLang="ru-RU" sz="1200" b="1" i="1" dirty="0">
                <a:solidFill>
                  <a:srgbClr val="000000"/>
                </a:solidFill>
                <a:latin typeface="Times New Roman" panose="02020603050405020304" pitchFamily="18" charset="0"/>
                <a:cs typeface="Times New Roman" panose="02020603050405020304" pitchFamily="18" charset="0"/>
              </a:rPr>
              <a:t>/ Каралаш Г.</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986426876"/>
              </p:ext>
            </p:extLst>
          </p:nvPr>
        </p:nvGraphicFramePr>
        <p:xfrm>
          <a:off x="5317977" y="554400"/>
          <a:ext cx="4167505" cy="772416"/>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684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4616">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3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 ≤ Р &lt; 0,16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0,17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73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0933" y="1343488"/>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839" y="2169497"/>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983011613"/>
              </p:ext>
            </p:extLst>
          </p:nvPr>
        </p:nvGraphicFramePr>
        <p:xfrm>
          <a:off x="5030174" y="2485598"/>
          <a:ext cx="4606143" cy="2080664"/>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900" b="0" i="0" u="none" kern="1200" baseline="0" dirty="0" err="1">
                          <a:solidFill>
                            <a:srgbClr val="000000"/>
                          </a:solidFill>
                          <a:latin typeface="Times New Roman" panose="02020603050405020304" pitchFamily="18" charset="0"/>
                          <a:ea typeface="+mn-ea"/>
                          <a:cs typeface="+mn-cs"/>
                        </a:rPr>
                        <a:t>дәреже</a:t>
                      </a:r>
                      <a:endParaRPr lang="ru-RU" altLang="en-US" sz="9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9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latin typeface="Times New Roman" panose="02020603050405020304" pitchFamily="18" charset="0"/>
                          <a:cs typeface="Times New Roman" panose="02020603050405020304" pitchFamily="18" charset="0"/>
                        </a:rPr>
                        <a:t>немесе </a:t>
                      </a:r>
                      <a:r>
                        <a:rPr lang="ru-RU" sz="900" dirty="0">
                          <a:latin typeface="Times New Roman" panose="02020603050405020304" pitchFamily="18" charset="0"/>
                          <a:cs typeface="Times New Roman" panose="02020603050405020304" pitchFamily="18" charset="0"/>
                        </a:rPr>
                        <a:t>СИ ≥ 3ПДКм.р. </a:t>
                      </a:r>
                      <a:r>
                        <a:rPr lang="kk-KZ" sz="900" dirty="0">
                          <a:solidFill>
                            <a:schemeClr val="tx1"/>
                          </a:solidFill>
                          <a:latin typeface="Times New Roman" panose="02020603050405020304" pitchFamily="18" charset="0"/>
                        </a:rPr>
                        <a:t>шарты орындалса;</a:t>
                      </a:r>
                      <a:endParaRPr lang="ru-RU" sz="9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900" b="0" i="0" u="none" kern="1200" baseline="0" dirty="0">
                          <a:solidFill>
                            <a:schemeClr val="tx1"/>
                          </a:solidFill>
                          <a:latin typeface="Times New Roman" panose="02020603050405020304" pitchFamily="18" charset="0"/>
                          <a:ea typeface="+mn-ea"/>
                          <a:cs typeface="+mn-cs"/>
                        </a:rPr>
                        <a:t>Егер "</a:t>
                      </a:r>
                      <a:r>
                        <a:rPr lang="en-US" altLang="en-US" sz="900" b="0" i="0" u="none" kern="1200" baseline="0" dirty="0">
                          <a:solidFill>
                            <a:schemeClr val="tx1"/>
                          </a:solidFill>
                          <a:latin typeface="Times New Roman" panose="02020603050405020304" pitchFamily="18" charset="0"/>
                          <a:ea typeface="+mn-ea"/>
                          <a:cs typeface="+mn-cs"/>
                        </a:rPr>
                        <a:t>P" </a:t>
                      </a:r>
                      <a:r>
                        <a:rPr lang="kk-KZ" altLang="en-US" sz="9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9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9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900" dirty="0">
                          <a:latin typeface="Times New Roman" panose="02020603050405020304" pitchFamily="18" charset="0"/>
                          <a:cs typeface="Times New Roman" panose="02020603050405020304" pitchFamily="18" charset="0"/>
                        </a:rPr>
                        <a:t>≥</a:t>
                      </a:r>
                      <a:r>
                        <a:rPr lang="ru-RU" sz="9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9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9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345" y="4562738"/>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16510</TotalTime>
  <Words>576</Words>
  <Application>Microsoft Office PowerPoint</Application>
  <PresentationFormat>Лист A4 (210x297 мм)</PresentationFormat>
  <Paragraphs>99</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3118</cp:revision>
  <cp:lastPrinted>2021-07-01T07:38:07Z</cp:lastPrinted>
  <dcterms:created xsi:type="dcterms:W3CDTF">2018-03-27T06:03:00Z</dcterms:created>
  <dcterms:modified xsi:type="dcterms:W3CDTF">2024-05-25T07:41:28Z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