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92" d="100"/>
          <a:sy n="92" d="100"/>
        </p:scale>
        <p:origin x="78" y="27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7411" y="222796"/>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181273995"/>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№146</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dirty="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жыл 25 мамыр</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3" name="Прямоугольник 2"/>
          <p:cNvSpPr/>
          <p:nvPr/>
        </p:nvSpPr>
        <p:spPr>
          <a:xfrm>
            <a:off x="4914722" y="115888"/>
            <a:ext cx="4838877" cy="267765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бойынша</a:t>
            </a:r>
          </a:p>
          <a:p>
            <a:pPr lvl="0" algn="ctr"/>
            <a:r>
              <a:rPr lang="ru-RU" altLang="ru-RU" sz="1200" b="1" dirty="0">
                <a:latin typeface="Times New Roman" panose="02020603050405020304" pitchFamily="18" charset="0"/>
                <a:cs typeface="Times New Roman" panose="02020603050405020304" pitchFamily="18" charset="0"/>
              </a:rPr>
              <a:t>2024 ж. 26 </a:t>
            </a:r>
            <a:r>
              <a:rPr lang="kk-KZ" altLang="ru-RU" sz="1200" b="1" dirty="0">
                <a:latin typeface="Times New Roman" panose="02020603050405020304" pitchFamily="18" charset="0"/>
                <a:cs typeface="Times New Roman" panose="02020603050405020304" pitchFamily="18" charset="0"/>
              </a:rPr>
              <a:t>мамырға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25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26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kk-KZ" altLang="ru-RU" sz="1200" dirty="0">
                <a:latin typeface="Times New Roman" panose="02020603050405020304" pitchFamily="18" charset="0"/>
                <a:cs typeface="Times New Roman" panose="02020603050405020304" pitchFamily="18" charset="0"/>
              </a:rPr>
              <a:t>Көшпелі бұлтты, күндіз аздаған жаңбыр, найзағай. Батыстан соғатын жел оңтүстік-батысқа ауысады, күші 9-14, күңдіз екпіні 15-20, кей уақытта 23 м/с. Ауа температурасы 5-7, күндіз 18-20 градус жылы. </a:t>
            </a:r>
          </a:p>
          <a:p>
            <a:pPr algn="just"/>
            <a:endParaRPr lang="kk-KZ" altLang="ru-RU" sz="1200" dirty="0">
              <a:solidFill>
                <a:srgbClr val="FF0000"/>
              </a:solidFill>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27 мамырға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b="1" dirty="0">
              <a:latin typeface="Times New Roman" pitchFamily="18" charset="0"/>
              <a:cs typeface="Times New Roman" pitchFamily="18" charset="0"/>
            </a:endParaRPr>
          </a:p>
          <a:p>
            <a:pPr lvl="0" indent="182563" algn="just"/>
            <a:r>
              <a:rPr lang="ru-RU" sz="1200" b="1" dirty="0">
                <a:latin typeface="Times New Roman" pitchFamily="18" charset="0"/>
                <a:cs typeface="Times New Roman" pitchFamily="18" charset="0"/>
              </a:rPr>
              <a:t>2024 ж</a:t>
            </a:r>
            <a:r>
              <a:rPr lang="kk-KZ" sz="1200" b="1" dirty="0">
                <a:latin typeface="Times New Roman" panose="02020603050405020304" pitchFamily="18" charset="0"/>
                <a:cs typeface="Times New Roman" panose="02020603050405020304" pitchFamily="18" charset="0"/>
              </a:rPr>
              <a:t>. 26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27 мамыр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r>
              <a:rPr lang="kk-KZ" altLang="ru-RU" sz="1200" dirty="0">
                <a:latin typeface="Times New Roman" panose="02020603050405020304" pitchFamily="18" charset="0"/>
                <a:cs typeface="Times New Roman" panose="02020603050405020304" pitchFamily="18" charset="0"/>
              </a:rPr>
              <a:t> Көшпелі бұлтты</a:t>
            </a:r>
            <a:r>
              <a:rPr lang="kk-KZ" sz="1200" dirty="0">
                <a:latin typeface="Times New Roman" pitchFamily="18" charset="0"/>
                <a:cs typeface="Times New Roman" pitchFamily="18" charset="0"/>
                <a:sym typeface="+mn-ea"/>
              </a:rPr>
              <a:t>, </a:t>
            </a:r>
            <a:r>
              <a:rPr lang="kk-KZ" altLang="ru-RU" sz="1200" dirty="0">
                <a:latin typeface="Times New Roman" panose="02020603050405020304" pitchFamily="18" charset="0"/>
                <a:cs typeface="Times New Roman" panose="02020603050405020304" pitchFamily="18" charset="0"/>
              </a:rPr>
              <a:t>жауын-шашынсыз. Оңтүстік-батыстан соғатын жел солтүстік- батысқа соғады, күші 9</a:t>
            </a:r>
            <a:r>
              <a:rPr lang="kk-KZ" altLang="ru-RU" sz="1200" dirty="0">
                <a:latin typeface="Times New Roman" pitchFamily="18" charset="0"/>
                <a:cs typeface="Times New Roman" pitchFamily="18" charset="0"/>
                <a:sym typeface="+mn-ea"/>
              </a:rPr>
              <a:t>-14 м/с. </a:t>
            </a:r>
            <a:r>
              <a:rPr lang="kk-KZ" sz="1200" dirty="0">
                <a:latin typeface="Times New Roman" pitchFamily="18" charset="0"/>
                <a:cs typeface="Times New Roman" pitchFamily="18" charset="0"/>
                <a:sym typeface="+mn-ea"/>
              </a:rPr>
              <a:t>Ауа температурасы түнде 7-9 градус жылы.</a:t>
            </a:r>
          </a:p>
          <a:p>
            <a:pPr indent="182563" algn="just"/>
            <a:endParaRPr lang="ru-RU" sz="1200" dirty="0">
              <a:latin typeface="Times New Roman" panose="02020603050405020304" pitchFamily="18" charset="0"/>
              <a:cs typeface="Times New Roman" panose="02020603050405020304" pitchFamily="18" charset="0"/>
              <a:sym typeface="+mn-ea"/>
            </a:endParaRPr>
          </a:p>
          <a:p>
            <a:pPr lvl="0" indent="182563" algn="just"/>
            <a:endParaRPr lang="ru-RU" sz="1200" dirty="0">
              <a:latin typeface="Times New Roman" pitchFamily="18" charset="0"/>
              <a:cs typeface="Times New Roman" pitchFamily="18" charset="0"/>
            </a:endParaRP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2022 ж.02.08 №</a:t>
                      </a:r>
                      <a:r>
                        <a:rPr lang="ru-RU" sz="6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a:latin typeface="Times New Roman" panose="02020603050405020304" pitchFamily="18" charset="0"/>
                          <a:cs typeface="Times New Roman" panose="02020603050405020304" pitchFamily="18" charset="0"/>
                        </a:rPr>
                        <a:t>«</a:t>
                      </a:r>
                      <a:r>
                        <a:rPr lang="ru-RU" sz="600" b="0" i="0" u="none" kern="1200" baseline="0" dirty="0" err="1">
                          <a:solidFill>
                            <a:schemeClr val="tx1"/>
                          </a:solidFill>
                          <a:effectLst/>
                          <a:latin typeface="Times New Roman" pitchFamily="18" charset="0"/>
                          <a:ea typeface="+mn-ea"/>
                          <a:cs typeface="Times New Roman" pitchFamily="18" charset="0"/>
                        </a:rPr>
                        <a:t>Қалалық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және</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ауылдық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елді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мекендердегі</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өнеркәсіптік</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ұйымдар</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аумақтарындағы</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атмосфералық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ауаның</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гигиеналық</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нормативтерін</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бекіту</a:t>
                      </a:r>
                      <a:r>
                        <a:rPr lang="ru-RU" sz="600" b="0" i="0" u="none" kern="1200" baseline="0" dirty="0">
                          <a:solidFill>
                            <a:schemeClr val="tx1"/>
                          </a:solidFill>
                          <a:effectLst/>
                          <a:latin typeface="Times New Roman" pitchFamily="18" charset="0"/>
                          <a:ea typeface="+mn-ea"/>
                          <a:cs typeface="Times New Roman"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туралы</a:t>
                      </a:r>
                      <a:r>
                        <a:rPr lang="ru-RU" sz="600" i="0" dirty="0">
                          <a:latin typeface="Times New Roman" panose="02020603050405020304" pitchFamily="18" charset="0"/>
                          <a:cs typeface="Times New Roman" panose="02020603050405020304" pitchFamily="18" charset="0"/>
                        </a:rPr>
                        <a:t>» </a:t>
                      </a:r>
                      <a:r>
                        <a:rPr lang="ru-RU" sz="600" b="0" i="0" u="none" kern="1200" baseline="0" dirty="0" err="1">
                          <a:solidFill>
                            <a:schemeClr val="tx1"/>
                          </a:solidFill>
                          <a:effectLst/>
                          <a:latin typeface="Times New Roman" pitchFamily="18" charset="0"/>
                          <a:ea typeface="+mn-ea"/>
                          <a:cs typeface="Times New Roman" pitchFamily="18" charset="0"/>
                        </a:rPr>
                        <a:t>бұйрығы</a:t>
                      </a:r>
                      <a:r>
                        <a:rPr lang="ru-RU" sz="600" i="0" dirty="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25 </a:t>
            </a:r>
            <a:r>
              <a:rPr lang="ru-RU" altLang="ru-RU" sz="1200" b="1" dirty="0" err="1">
                <a:latin typeface="Times New Roman" panose="02020603050405020304" pitchFamily="18" charset="0"/>
                <a:cs typeface="Times New Roman" panose="02020603050405020304" pitchFamily="18" charset="0"/>
              </a:rPr>
              <a:t>мамыр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Жезқазған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225500"/>
            <a:ext cx="4838877"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899777" y="2497064"/>
            <a:ext cx="4848569"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сейілуіне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b="1"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30730658"/>
              </p:ext>
            </p:extLst>
          </p:nvPr>
        </p:nvGraphicFramePr>
        <p:xfrm>
          <a:off x="5027448" y="4057248"/>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798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696">
                <a:tc>
                  <a:txBody>
                    <a:bodyPr/>
                    <a:lstStyle/>
                    <a:p>
                      <a:r>
                        <a:rPr lang="kk-KZ" sz="1000" dirty="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21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a:solidFill>
                            <a:srgbClr val="000000"/>
                          </a:solidFill>
                          <a:effectLst/>
                          <a:latin typeface="Times New Roman" panose="02020603050405020304" pitchFamily="18" charset="0"/>
                          <a:cs typeface="Times New Roman" panose="02020603050405020304" pitchFamily="18" charset="0"/>
                        </a:rPr>
                        <a:t>0.071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152008">
                <a:tc>
                  <a:txBody>
                    <a:bodyPr/>
                    <a:lstStyle/>
                    <a:p>
                      <a:r>
                        <a:rPr lang="kk-KZ" sz="1000" b="0" kern="1200" dirty="0">
                          <a:solidFill>
                            <a:schemeClr val="tx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rgbClr val="000000"/>
                          </a:solidFill>
                          <a:effectLst/>
                          <a:latin typeface="Times New Roman" panose="02020603050405020304" pitchFamily="18" charset="0"/>
                          <a:cs typeface="Times New Roman" panose="02020603050405020304" pitchFamily="18" charset="0"/>
                        </a:rPr>
                        <a:t>0.003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en-US"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         </a:t>
              </a: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kk-KZ" altLang="ru-RU" sz="1200" b="1" i="1">
                <a:solidFill>
                  <a:srgbClr val="000000"/>
                </a:solidFill>
                <a:latin typeface="Times New Roman" panose="02020603050405020304" pitchFamily="18" charset="0"/>
                <a:cs typeface="Times New Roman" panose="02020603050405020304" pitchFamily="18" charset="0"/>
              </a:rPr>
              <a:t>Рахметова Ж.А./</a:t>
            </a:r>
            <a:r>
              <a:rPr lang="kk-KZ" altLang="ru-RU" sz="1200" b="1" i="1" dirty="0">
                <a:solidFill>
                  <a:srgbClr val="000000"/>
                </a:solidFill>
                <a:latin typeface="Times New Roman" panose="02020603050405020304" pitchFamily="18" charset="0"/>
                <a:cs typeface="Times New Roman" panose="02020603050405020304" pitchFamily="18" charset="0"/>
              </a:rPr>
              <a:t>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05340"/>
        </p:xfrm>
        <a:graphic>
          <a:graphicData uri="http://schemas.openxmlformats.org/drawingml/2006/table">
            <a:tbl>
              <a:tblPr/>
              <a:tblGrid>
                <a:gridCol w="1075183">
                  <a:extLst>
                    <a:ext uri="{9D8B030D-6E8A-4147-A177-3AD203B41FA5}">
                      <a16:colId xmlns:a16="http://schemas.microsoft.com/office/drawing/2014/main" val="20000"/>
                    </a:ext>
                  </a:extLst>
                </a:gridCol>
                <a:gridCol w="3092322">
                  <a:extLst>
                    <a:ext uri="{9D8B030D-6E8A-4147-A177-3AD203B41FA5}">
                      <a16:colId xmlns:a16="http://schemas.microsoft.com/office/drawing/2014/main"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19051</TotalTime>
  <Words>581</Words>
  <Application>Microsoft Office PowerPoint</Application>
  <PresentationFormat>Лист A4 (210x297 мм)</PresentationFormat>
  <Paragraphs>81</Paragraphs>
  <Slides>2</Slides>
  <Notes>0</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Sinoptik Kazgidromet</cp:lastModifiedBy>
  <cp:revision>3631</cp:revision>
  <cp:lastPrinted>2021-07-01T07:38:07Z</cp:lastPrinted>
  <dcterms:created xsi:type="dcterms:W3CDTF">2018-03-27T06:03:00Z</dcterms:created>
  <dcterms:modified xsi:type="dcterms:W3CDTF">2024-05-25T08:57:49Z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