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739" autoAdjust="0"/>
  </p:normalViewPr>
  <p:slideViewPr>
    <p:cSldViewPr showGuides="1">
      <p:cViewPr varScale="1">
        <p:scale>
          <a:sx n="87" d="100"/>
          <a:sy n="87" d="100"/>
        </p:scale>
        <p:origin x="10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5137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25511391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a:solidFill>
                            <a:srgbClr val="002060"/>
                          </a:solidFill>
                          <a:latin typeface="Times New Roman" panose="02020603050405020304" pitchFamily="18" charset="0"/>
                          <a:cs typeface="Times New Roman" panose="02020603050405020304" pitchFamily="18" charset="0"/>
                        </a:rPr>
                        <a:t>Қарағанды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29652"/>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947203396"/>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a:solidFill>
                            <a:srgbClr val="002060"/>
                          </a:solidFill>
                          <a:latin typeface="Times New Roman" panose="02020603050405020304" pitchFamily="18" charset="0"/>
                          <a:cs typeface="Times New Roman" panose="02020603050405020304" pitchFamily="18" charset="0"/>
                        </a:rPr>
                        <a:t>146</a:t>
                      </a:r>
                      <a:r>
                        <a:rPr lang="kk-KZ"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Қарағанды</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851369" y="117475"/>
            <a:ext cx="4990680"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Қарағанды қаласы бойынша</a:t>
            </a:r>
          </a:p>
          <a:p>
            <a:pPr lvl="0" algn="ctr"/>
            <a:r>
              <a:rPr lang="ru-RU" altLang="ru-RU" sz="1200" b="1" dirty="0">
                <a:latin typeface="Times New Roman" panose="02020603050405020304" pitchFamily="18" charset="0"/>
                <a:cs typeface="Times New Roman" panose="02020603050405020304" pitchFamily="18" charset="0"/>
              </a:rPr>
              <a:t>2024 ж. 26 </a:t>
            </a:r>
            <a:r>
              <a:rPr lang="ru-RU" altLang="ru-RU" sz="1200" b="1" dirty="0" err="1">
                <a:latin typeface="Times New Roman" panose="02020603050405020304" pitchFamily="18" charset="0"/>
                <a:cs typeface="Times New Roman" panose="02020603050405020304" pitchFamily="18" charset="0"/>
              </a:rPr>
              <a:t>мамырға</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күңдіз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кей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уақытта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қатты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найзағай</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бұршақ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дауыл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және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таңертен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kk-KZ" sz="1200" dirty="0">
                <a:latin typeface="Times New Roman" panose="02020603050405020304" pitchFamily="18" charset="0"/>
                <a:cs typeface="Times New Roman" panose="02020603050405020304" pitchFamily="18" charset="0"/>
              </a:rPr>
              <a:t> 4-6 </a:t>
            </a:r>
            <a:r>
              <a:rPr lang="kk-KZ" sz="1200">
                <a:latin typeface="Times New Roman" panose="02020603050405020304" pitchFamily="18" charset="0"/>
                <a:cs typeface="Times New Roman" panose="02020603050405020304" pitchFamily="18" charset="0"/>
              </a:rPr>
              <a:t>күңдіз 8-10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ctr"/>
            <a:r>
              <a:rPr lang="kk-KZ" altLang="ru-RU" sz="1200" b="1" dirty="0">
                <a:latin typeface="Times New Roman" panose="02020603050405020304" pitchFamily="18" charset="0"/>
                <a:cs typeface="Times New Roman" panose="02020603050405020304" pitchFamily="18" charset="0"/>
              </a:rPr>
              <a:t>27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жаңбыр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солтүстік-шығысқа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a:t>
            </a:r>
            <a:r>
              <a:rPr lang="ru-RU" sz="1200" dirty="0" err="1">
                <a:latin typeface="Times New Roman" panose="02020603050405020304" pitchFamily="18" charset="0"/>
                <a:cs typeface="Times New Roman" panose="02020603050405020304" pitchFamily="18" charset="0"/>
              </a:rPr>
              <a:t>екпіні</a:t>
            </a:r>
            <a:r>
              <a:rPr lang="ru-RU" sz="1200" dirty="0">
                <a:latin typeface="Times New Roman" panose="02020603050405020304" pitchFamily="18" charset="0"/>
                <a:cs typeface="Times New Roman" panose="02020603050405020304" pitchFamily="18" charset="0"/>
              </a:rPr>
              <a:t> 15-20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3-5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1066303911"/>
              </p:ext>
            </p:extLst>
          </p:nvPr>
        </p:nvGraphicFramePr>
        <p:xfrm>
          <a:off x="4989514" y="6431280"/>
          <a:ext cx="4787899" cy="426720"/>
        </p:xfrm>
        <a:graphic>
          <a:graphicData uri="http://schemas.openxmlformats.org/drawingml/2006/table">
            <a:tbl>
              <a:tblPr/>
              <a:tblGrid>
                <a:gridCol w="4787899">
                  <a:extLst>
                    <a:ext uri="{9D8B030D-6E8A-4147-A177-3AD203B41FA5}">
                      <a16:colId xmlns:a16="http://schemas.microsoft.com/office/drawing/2014/main" val="20000"/>
                    </a:ext>
                  </a:extLst>
                </a:gridCol>
              </a:tblGrid>
              <a:tr h="2147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7898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75183" y="3588067"/>
            <a:ext cx="489429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Қарағанды</a:t>
            </a:r>
            <a:r>
              <a:rPr lang="ru-RU" altLang="ru-RU" sz="1200" b="1" dirty="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4867246" y="3290500"/>
            <a:ext cx="491016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884035" y="2471965"/>
            <a:ext cx="4910167"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 </a:t>
            </a:r>
            <a:r>
              <a:rPr lang="kk-KZ" altLang="en-US" sz="1200" dirty="0">
                <a:solidFill>
                  <a:schemeClr val="tx1"/>
                </a:solidFill>
                <a:latin typeface="Times New Roman" pitchFamily="18" charset="0"/>
                <a:cs typeface="Times New Roman" pitchFamily="18" charset="0"/>
                <a:sym typeface="+mn-ea"/>
              </a:rPr>
              <a:t>ықпал етеді.</a:t>
            </a:r>
          </a:p>
          <a:p>
            <a:pPr lvl="0"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b="1"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b="1"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898078723"/>
              </p:ext>
            </p:extLst>
          </p:nvPr>
        </p:nvGraphicFramePr>
        <p:xfrm>
          <a:off x="4988541" y="4049732"/>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85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1.352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5701">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0.729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25701">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690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0.138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36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0.182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570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0.034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2.213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431089403"/>
                  </a:ext>
                </a:extLst>
              </a:tr>
              <a:tr h="19812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0.065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696405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65367" y="4781387"/>
            <a:ext cx="4710670"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Қарағанды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a:t>
            </a:r>
            <a:r>
              <a:rPr lang="en-US" sz="1200" dirty="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Стартовый, 61/7 бұрылысы, аэрологиялық станция, Қарағанды МС аумағы (ескі аэропорт аумағы)</a:t>
            </a:r>
            <a:r>
              <a:rPr lang="ru-RU" sz="1200" dirty="0">
                <a:latin typeface="Times New Roman" panose="02020603050405020304" pitchFamily="18" charset="0"/>
                <a:cs typeface="Times New Roman" panose="02020603050405020304" pitchFamily="18" charset="0"/>
              </a:rPr>
              <a:t>;</a:t>
            </a:r>
            <a:endParaRPr lang="kk-KZ"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Абай көшесі, 1 мен Бұқар Жырау даңғылы бұрышы;</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Бирюзов көшесі, 22 (Жаңа Майқұдық);</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7 бекет – Ермеков көшесі, 116;</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5 бекет – Мұқанов көшесі, 57/3;</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6 бекет – Архитектурная көшесі, 15/1 уч.;</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8 бекет – </a:t>
            </a:r>
            <a:r>
              <a:rPr lang="ru-RU" sz="1200" dirty="0" err="1">
                <a:latin typeface="Times New Roman" panose="02020603050405020304" pitchFamily="18" charset="0"/>
                <a:cs typeface="Times New Roman" panose="02020603050405020304" pitchFamily="18" charset="0"/>
              </a:rPr>
              <a:t>Ардақ</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Пришахтинск</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53000" y="77152"/>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41032" y="4543519"/>
            <a:ext cx="4396990" cy="1769360"/>
            <a:chOff x="531522" y="3799939"/>
            <a:chExt cx="4291013" cy="1986376"/>
          </a:xfrm>
        </p:grpSpPr>
        <p:graphicFrame>
          <p:nvGraphicFramePr>
            <p:cNvPr id="26" name="Таблица 25"/>
            <p:cNvGraphicFramePr/>
            <p:nvPr>
              <p:extLst>
                <p:ext uri="{D42A27DB-BD31-4B8C-83A1-F6EECF244321}">
                  <p14:modId xmlns:p14="http://schemas.microsoft.com/office/powerpoint/2010/main" val="3602195519"/>
                </p:ext>
              </p:extLst>
            </p:nvPr>
          </p:nvGraphicFramePr>
          <p:xfrm>
            <a:off x="531522" y="4600238"/>
            <a:ext cx="3938506" cy="1186077"/>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60950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44699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704214" y="4161401"/>
              <a:ext cx="1792477"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201248" y="6229470"/>
            <a:ext cx="434266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Дайындаған:Рахметова Ж.А/Төкен Т.Б.</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762041375"/>
              </p:ext>
            </p:extLst>
          </p:nvPr>
        </p:nvGraphicFramePr>
        <p:xfrm>
          <a:off x="5306826" y="527618"/>
          <a:ext cx="4167505" cy="846114"/>
        </p:xfrm>
        <a:graphic>
          <a:graphicData uri="http://schemas.openxmlformats.org/drawingml/2006/table">
            <a:tbl>
              <a:tblPr/>
              <a:tblGrid>
                <a:gridCol w="1203909">
                  <a:extLst>
                    <a:ext uri="{9D8B030D-6E8A-4147-A177-3AD203B41FA5}">
                      <a16:colId xmlns:a16="http://schemas.microsoft.com/office/drawing/2014/main" val="20000"/>
                    </a:ext>
                  </a:extLst>
                </a:gridCol>
                <a:gridCol w="2963596">
                  <a:extLst>
                    <a:ext uri="{9D8B030D-6E8A-4147-A177-3AD203B41FA5}">
                      <a16:colId xmlns:a16="http://schemas.microsoft.com/office/drawing/2014/main" val="20001"/>
                    </a:ext>
                  </a:extLst>
                </a:gridCol>
              </a:tblGrid>
              <a:tr h="2240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57062">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11100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0,27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21918">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0,38 ≤ Р &lt; 0,47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394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3000" y="1367905"/>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7125" y="2104203"/>
            <a:ext cx="484028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213158937"/>
              </p:ext>
            </p:extLst>
          </p:nvPr>
        </p:nvGraphicFramePr>
        <p:xfrm>
          <a:off x="5039324" y="2432156"/>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377" y="4515571"/>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19848</TotalTime>
  <Words>685</Words>
  <Application>Microsoft Office PowerPoint</Application>
  <PresentationFormat>Лист A4 (210x297 мм)</PresentationFormat>
  <Paragraphs>103</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3755</cp:revision>
  <cp:lastPrinted>2021-07-01T07:38:07Z</cp:lastPrinted>
  <dcterms:created xsi:type="dcterms:W3CDTF">2018-03-27T06:03:00Z</dcterms:created>
  <dcterms:modified xsi:type="dcterms:W3CDTF">2024-05-25T09:04:30Z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