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70" autoAdjust="0"/>
    <p:restoredTop sz="94660"/>
  </p:normalViewPr>
  <p:slideViewPr>
    <p:cSldViewPr showGuides="1">
      <p:cViewPr varScale="1">
        <p:scale>
          <a:sx n="117" d="100"/>
          <a:sy n="117" d="100"/>
        </p:scale>
        <p:origin x="1020"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45390689"/>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1</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24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03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мамыр</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04 </a:t>
            </a:r>
            <a:r>
              <a:rPr lang="ru-RU" altLang="ru-RU" sz="1200" b="1" dirty="0" err="1" smtClean="0">
                <a:latin typeface="Times New Roman" panose="02020603050405020304" pitchFamily="18" charset="0"/>
                <a:cs typeface="Times New Roman" panose="02020603050405020304" pitchFamily="18" charset="0"/>
              </a:rPr>
              <a:t>мамыр</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503182564"/>
              </p:ext>
            </p:extLst>
          </p:nvPr>
        </p:nvGraphicFramePr>
        <p:xfrm>
          <a:off x="5021088" y="4155260"/>
          <a:ext cx="4612432" cy="2286000"/>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val="3583770891"/>
                    </a:ext>
                  </a:extLst>
                </a:gridCol>
                <a:gridCol w="1679072">
                  <a:extLst>
                    <a:ext uri="{9D8B030D-6E8A-4147-A177-3AD203B41FA5}">
                      <a16:colId xmlns:a16="http://schemas.microsoft.com/office/drawing/2014/main" val="1276116030"/>
                    </a:ext>
                  </a:extLst>
                </a:gridCol>
                <a:gridCol w="1656184">
                  <a:extLst>
                    <a:ext uri="{9D8B030D-6E8A-4147-A177-3AD203B41FA5}">
                      <a16:colId xmlns:a16="http://schemas.microsoft.com/office/drawing/2014/main" val="2096923049"/>
                    </a:ext>
                  </a:extLst>
                </a:gridCol>
              </a:tblGrid>
              <a:tr h="611024">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61867">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dirty="0" smtClean="0">
                          <a:effectLst/>
                          <a:latin typeface="Times New Roman" panose="02020603050405020304" pitchFamily="18" charset="0"/>
                          <a:ea typeface="SimSun" panose="02010600030101010101" pitchFamily="2" charset="-122"/>
                        </a:rPr>
                        <a:t>13</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dirty="0">
                          <a:effectLst/>
                          <a:latin typeface="Times New Roman" panose="02020603050405020304" pitchFamily="18" charset="0"/>
                          <a:ea typeface="SimSun" panose="02010600030101010101" pitchFamily="2" charset="-122"/>
                        </a:rPr>
                        <a:t>0,03</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61867">
                <a:tc>
                  <a:txBody>
                    <a:bodyPr/>
                    <a:lstStyle/>
                    <a:p>
                      <a:pPr algn="ctr"/>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dirty="0" smtClean="0">
                          <a:effectLst/>
                          <a:latin typeface="Times New Roman" panose="02020603050405020304" pitchFamily="18" charset="0"/>
                          <a:ea typeface="SimSun" panose="02010600030101010101" pitchFamily="2" charset="-122"/>
                        </a:rPr>
                        <a:t>914</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dirty="0" smtClean="0">
                          <a:effectLst/>
                          <a:latin typeface="Times New Roman" panose="02020603050405020304" pitchFamily="18" charset="0"/>
                          <a:ea typeface="SimSun" panose="02010600030101010101" pitchFamily="2" charset="-122"/>
                        </a:rPr>
                        <a:t>0,2</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61867">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dirty="0" smtClean="0">
                          <a:effectLst/>
                          <a:latin typeface="Times New Roman" panose="02020603050405020304" pitchFamily="18" charset="0"/>
                          <a:ea typeface="SimSun" panose="02010600030101010101" pitchFamily="2" charset="-122"/>
                        </a:rPr>
                        <a:t>62</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dirty="0" smtClean="0">
                          <a:effectLst/>
                          <a:latin typeface="Times New Roman" panose="02020603050405020304" pitchFamily="18" charset="0"/>
                          <a:ea typeface="SimSun" panose="02010600030101010101" pitchFamily="2" charset="-122"/>
                        </a:rPr>
                        <a:t>0,3</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61867">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dirty="0" smtClean="0">
                          <a:effectLst/>
                          <a:latin typeface="Times New Roman" panose="02020603050405020304" pitchFamily="18" charset="0"/>
                          <a:ea typeface="SimSun" panose="02010600030101010101" pitchFamily="2" charset="-122"/>
                        </a:rPr>
                        <a:t>20</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dirty="0" smtClean="0">
                          <a:effectLst/>
                          <a:latin typeface="Times New Roman" panose="02020603050405020304" pitchFamily="18" charset="0"/>
                          <a:ea typeface="SimSun" panose="02010600030101010101" pitchFamily="2" charset="-122"/>
                        </a:rPr>
                        <a:t>0,05</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61867">
                <a:tc>
                  <a:txBody>
                    <a:bodyPr/>
                    <a:lstStyle/>
                    <a:p>
                      <a:pPr algn="ctr"/>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dirty="0">
                          <a:effectLst/>
                          <a:latin typeface="Times New Roman" panose="02020603050405020304" pitchFamily="18" charset="0"/>
                          <a:ea typeface="SimSun" panose="02010600030101010101" pitchFamily="2" charset="-122"/>
                        </a:rPr>
                        <a:t>4</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dirty="0" smtClean="0">
                          <a:effectLst/>
                          <a:latin typeface="Times New Roman" panose="02020603050405020304" pitchFamily="18" charset="0"/>
                          <a:ea typeface="SimSun" panose="02010600030101010101" pitchFamily="2" charset="-122"/>
                        </a:rPr>
                        <a:t>0,5</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61867">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dirty="0" smtClean="0">
                          <a:effectLst/>
                          <a:latin typeface="Times New Roman" panose="02020603050405020304" pitchFamily="18" charset="0"/>
                          <a:ea typeface="SimSun" panose="02010600030101010101" pitchFamily="2" charset="-122"/>
                        </a:rPr>
                        <a:t>11</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dirty="0" smtClean="0">
                          <a:effectLst/>
                          <a:latin typeface="Times New Roman" panose="02020603050405020304" pitchFamily="18" charset="0"/>
                          <a:ea typeface="SimSun" panose="02010600030101010101" pitchFamily="2" charset="-122"/>
                        </a:rPr>
                        <a:t>0,06</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546145712"/>
                  </a:ext>
                </a:extLst>
              </a:tr>
            </a:tbl>
          </a:graphicData>
        </a:graphic>
      </p:graphicFrame>
      <p:sp>
        <p:nvSpPr>
          <p:cNvPr id="16" name="Прямоугольник 15"/>
          <p:cNvSpPr/>
          <p:nvPr/>
        </p:nvSpPr>
        <p:spPr>
          <a:xfrm>
            <a:off x="4944224" y="75573"/>
            <a:ext cx="4717371" cy="2416046"/>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04 </a:t>
            </a:r>
            <a:r>
              <a:rPr lang="kk-KZ" altLang="ru-RU" sz="1200" b="1" dirty="0" smtClean="0">
                <a:latin typeface="Times New Roman" panose="02020603050405020304" pitchFamily="18" charset="0"/>
                <a:cs typeface="Times New Roman" panose="02020603050405020304" pitchFamily="18" charset="0"/>
              </a:rPr>
              <a:t>мамырға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03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04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мамыр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lvl="0" indent="144000" algn="just"/>
            <a:r>
              <a:rPr lang="kk-KZ" sz="1100" dirty="0" smtClean="0">
                <a:latin typeface="Times New Roman" panose="02020603050405020304" pitchFamily="18" charset="0"/>
                <a:cs typeface="Times New Roman" panose="02020603050405020304" pitchFamily="18" charset="0"/>
              </a:rPr>
              <a:t>Көшпелі бұлтты</a:t>
            </a:r>
            <a:r>
              <a:rPr lang="kk-KZ" sz="1100" dirty="0">
                <a:latin typeface="Times New Roman" panose="02020603050405020304" pitchFamily="18" charset="0"/>
                <a:cs typeface="Times New Roman" panose="02020603050405020304" pitchFamily="18" charset="0"/>
              </a:rPr>
              <a:t>, </a:t>
            </a:r>
            <a:r>
              <a:rPr lang="kk-KZ" sz="1100" dirty="0" smtClean="0">
                <a:latin typeface="Times New Roman" panose="02020603050405020304" pitchFamily="18" charset="0"/>
                <a:cs typeface="Times New Roman" panose="02020603050405020304" pitchFamily="18" charset="0"/>
              </a:rPr>
              <a:t>жауын-шашынсыз. </a:t>
            </a:r>
            <a:r>
              <a:rPr lang="kk-KZ" sz="1100" dirty="0">
                <a:latin typeface="Times New Roman" panose="02020603050405020304" pitchFamily="18" charset="0"/>
                <a:cs typeface="Times New Roman" panose="02020603050405020304" pitchFamily="18" charset="0"/>
              </a:rPr>
              <a:t>Жел </a:t>
            </a:r>
            <a:r>
              <a:rPr lang="kk-KZ" sz="1100" dirty="0" smtClean="0">
                <a:latin typeface="Times New Roman" panose="02020603050405020304" pitchFamily="18" charset="0"/>
                <a:cs typeface="Times New Roman" panose="02020603050405020304" pitchFamily="18" charset="0"/>
              </a:rPr>
              <a:t>солтүстіктен, солтүстік-батыстан соғады</a:t>
            </a:r>
            <a:r>
              <a:rPr lang="kk-KZ" sz="1100" dirty="0">
                <a:latin typeface="Times New Roman" panose="02020603050405020304" pitchFamily="18" charset="0"/>
                <a:cs typeface="Times New Roman" panose="02020603050405020304" pitchFamily="18" charset="0"/>
              </a:rPr>
              <a:t>, күші </a:t>
            </a:r>
            <a:r>
              <a:rPr lang="kk-KZ" sz="1100" dirty="0" smtClean="0">
                <a:latin typeface="Times New Roman" panose="02020603050405020304" pitchFamily="18" charset="0"/>
                <a:cs typeface="Times New Roman" panose="02020603050405020304" pitchFamily="18" charset="0"/>
              </a:rPr>
              <a:t>9-14 </a:t>
            </a:r>
            <a:r>
              <a:rPr lang="kk-KZ" sz="1100" dirty="0" smtClean="0">
                <a:latin typeface="Times New Roman" panose="02020603050405020304" pitchFamily="18" charset="0"/>
                <a:cs typeface="Times New Roman" panose="02020603050405020304" pitchFamily="18" charset="0"/>
              </a:rPr>
              <a:t>м/с</a:t>
            </a:r>
            <a:r>
              <a:rPr lang="kk-KZ" sz="1100" dirty="0">
                <a:latin typeface="Times New Roman" panose="02020603050405020304" pitchFamily="18" charset="0"/>
                <a:cs typeface="Times New Roman" panose="02020603050405020304" pitchFamily="18" charset="0"/>
              </a:rPr>
              <a:t>. Ауа температурасы түнде </a:t>
            </a:r>
            <a:r>
              <a:rPr lang="kk-KZ" sz="1100" dirty="0" smtClean="0">
                <a:latin typeface="Times New Roman" panose="02020603050405020304" pitchFamily="18" charset="0"/>
                <a:cs typeface="Times New Roman" panose="02020603050405020304" pitchFamily="18" charset="0"/>
              </a:rPr>
              <a:t>0-2 градус жылы,  топырақ бетінде 3 градус үсік, </a:t>
            </a:r>
            <a:r>
              <a:rPr lang="kk-KZ" sz="1100" dirty="0">
                <a:latin typeface="Times New Roman" panose="02020603050405020304" pitchFamily="18" charset="0"/>
                <a:cs typeface="Times New Roman" panose="02020603050405020304" pitchFamily="18" charset="0"/>
              </a:rPr>
              <a:t>күндіз </a:t>
            </a:r>
            <a:r>
              <a:rPr lang="kk-KZ" sz="1100" dirty="0" smtClean="0">
                <a:latin typeface="Times New Roman" panose="02020603050405020304" pitchFamily="18" charset="0"/>
                <a:cs typeface="Times New Roman" panose="02020603050405020304" pitchFamily="18" charset="0"/>
              </a:rPr>
              <a:t>9-11 </a:t>
            </a:r>
            <a:r>
              <a:rPr lang="kk-KZ" sz="1100" dirty="0">
                <a:latin typeface="Times New Roman" panose="02020603050405020304" pitchFamily="18" charset="0"/>
                <a:cs typeface="Times New Roman" panose="02020603050405020304" pitchFamily="18" charset="0"/>
              </a:rPr>
              <a:t>градус жылы.</a:t>
            </a:r>
          </a:p>
          <a:p>
            <a:pPr lvl="0" indent="144000" algn="just"/>
            <a:endParaRPr lang="ru-RU" sz="1200" b="1" dirty="0">
              <a:solidFill>
                <a:srgbClr val="000000"/>
              </a:solidFill>
              <a:latin typeface="Times New Roman" pitchFamily="18" charset="0"/>
              <a:cs typeface="Times New Roman" pitchFamily="18" charset="0"/>
              <a:sym typeface="+mn-ea"/>
            </a:endParaRPr>
          </a:p>
          <a:p>
            <a:pPr lvl="0" indent="144000" algn="ctr"/>
            <a:r>
              <a:rPr lang="ru-RU" sz="1200" b="1" dirty="0" smtClean="0">
                <a:solidFill>
                  <a:srgbClr val="000000"/>
                </a:solidFill>
                <a:latin typeface="Times New Roman" pitchFamily="18" charset="0"/>
                <a:cs typeface="Times New Roman" pitchFamily="18" charset="0"/>
                <a:sym typeface="+mn-ea"/>
              </a:rPr>
              <a:t>05 </a:t>
            </a:r>
            <a:r>
              <a:rPr lang="ru-RU" sz="1200" b="1" dirty="0" err="1" smtClean="0">
                <a:solidFill>
                  <a:srgbClr val="000000"/>
                </a:solidFill>
                <a:latin typeface="Times New Roman" pitchFamily="18" charset="0"/>
                <a:cs typeface="Times New Roman" pitchFamily="18" charset="0"/>
                <a:sym typeface="+mn-ea"/>
              </a:rPr>
              <a:t>мамыр</a:t>
            </a:r>
            <a:r>
              <a:rPr lang="kk-KZ" sz="1200" b="1" dirty="0" smtClean="0">
                <a:solidFill>
                  <a:srgbClr val="000000"/>
                </a:solidFill>
                <a:latin typeface="Times New Roman" pitchFamily="18" charset="0"/>
                <a:cs typeface="Times New Roman" pitchFamily="18" charset="0"/>
                <a:sym typeface="+mn-ea"/>
              </a:rPr>
              <a:t>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200" b="1" dirty="0" smtClean="0">
                <a:solidFill>
                  <a:srgbClr val="000000"/>
                </a:solidFill>
                <a:latin typeface="Times New Roman" panose="02020603050405020304" pitchFamily="18" charset="0"/>
                <a:cs typeface="Times New Roman" panose="02020603050405020304" pitchFamily="18" charset="0"/>
                <a:sym typeface="+mn-ea"/>
              </a:rPr>
              <a:t>04 </a:t>
            </a:r>
            <a:r>
              <a:rPr lang="kk-KZ" sz="1200" b="1" dirty="0" smtClean="0">
                <a:solidFill>
                  <a:srgbClr val="000000"/>
                </a:solidFill>
                <a:latin typeface="Times New Roman" panose="02020603050405020304" pitchFamily="18" charset="0"/>
                <a:cs typeface="Times New Roman" panose="02020603050405020304" pitchFamily="18" charset="0"/>
                <a:sym typeface="+mn-ea"/>
              </a:rPr>
              <a:t>мамыр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05</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мамыр</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144000" algn="just"/>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бұлтты,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жауын-шашынсыз. </a:t>
            </a:r>
            <a:r>
              <a:rPr lang="kk-KZ" sz="1100" dirty="0" smtClean="0">
                <a:latin typeface="Times New Roman" panose="02020603050405020304" pitchFamily="18" charset="0"/>
                <a:cs typeface="Times New Roman" panose="02020603050405020304" pitchFamily="18" charset="0"/>
              </a:rPr>
              <a:t>Жел </a:t>
            </a:r>
            <a:r>
              <a:rPr lang="kk-KZ" sz="1100" dirty="0" smtClean="0">
                <a:latin typeface="Times New Roman" panose="02020603050405020304" pitchFamily="18" charset="0"/>
                <a:cs typeface="Times New Roman" panose="02020603050405020304" pitchFamily="18" charset="0"/>
              </a:rPr>
              <a:t>солтүстік-батыстан </a:t>
            </a:r>
            <a:r>
              <a:rPr lang="kk-KZ" sz="1100" dirty="0">
                <a:latin typeface="Times New Roman" panose="02020603050405020304" pitchFamily="18" charset="0"/>
                <a:cs typeface="Times New Roman" panose="02020603050405020304" pitchFamily="18" charset="0"/>
              </a:rPr>
              <a:t>соғады, күші 9-14 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a:latin typeface="Times New Roman" pitchFamily="18" charset="0"/>
                <a:cs typeface="Times New Roman" pitchFamily="18" charset="0"/>
              </a:rPr>
              <a:t> </a:t>
            </a:r>
            <a:r>
              <a:rPr lang="ru-RU" sz="1100" smtClean="0">
                <a:latin typeface="Times New Roman" pitchFamily="18" charset="0"/>
                <a:cs typeface="Times New Roman" pitchFamily="18" charset="0"/>
              </a:rPr>
              <a:t>0-2 </a:t>
            </a:r>
            <a:r>
              <a:rPr lang="ru-RU" sz="1100" dirty="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жылы</a:t>
            </a:r>
            <a:r>
              <a:rPr lang="kk-KZ" sz="1100" dirty="0">
                <a:latin typeface="Times New Roman" pitchFamily="18" charset="0"/>
                <a:cs typeface="Times New Roman" pitchFamily="18" charset="0"/>
              </a:rPr>
              <a:t>.</a:t>
            </a:r>
            <a:r>
              <a:rPr lang="ru-RU" sz="1100" dirty="0">
                <a:latin typeface="Times New Roman" pitchFamily="18" charset="0"/>
                <a:cs typeface="Times New Roman" pitchFamily="18" charset="0"/>
              </a:rPr>
              <a:t> </a:t>
            </a: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21088" y="3366457"/>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82719" y="2606332"/>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100" b="1" dirty="0" smtClean="0">
                <a:solidFill>
                  <a:schemeClr val="tx1"/>
                </a:solidFill>
                <a:latin typeface="Times New Roman" panose="02020603050405020304" pitchFamily="18" charset="0"/>
                <a:cs typeface="Times New Roman" panose="02020603050405020304" pitchFamily="18" charset="0"/>
              </a:rPr>
              <a:t>04 </a:t>
            </a:r>
            <a:r>
              <a:rPr lang="ru-RU" sz="1100" b="1" dirty="0" err="1" smtClean="0">
                <a:solidFill>
                  <a:schemeClr val="tx1"/>
                </a:solidFill>
                <a:latin typeface="Times New Roman" panose="02020603050405020304" pitchFamily="18" charset="0"/>
                <a:cs typeface="Times New Roman" panose="02020603050405020304" pitchFamily="18" charset="0"/>
              </a:rPr>
              <a:t>мамыр</a:t>
            </a:r>
            <a:r>
              <a:rPr lang="kk-KZ" sz="1100" b="1" dirty="0" smtClean="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тәулік 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05 </a:t>
            </a:r>
            <a:r>
              <a:rPr lang="kk-KZ" sz="1100" b="1" dirty="0" smtClean="0">
                <a:solidFill>
                  <a:schemeClr val="tx1"/>
                </a:solidFill>
                <a:latin typeface="Times New Roman" panose="02020603050405020304" pitchFamily="18" charset="0"/>
                <a:cs typeface="Times New Roman" panose="02020603050405020304" pitchFamily="18" charset="0"/>
              </a:rPr>
              <a:t>мамыр </a:t>
            </a:r>
            <a:r>
              <a:rPr lang="kk-KZ" sz="1100" b="1" dirty="0">
                <a:solidFill>
                  <a:schemeClr val="tx1"/>
                </a:solidFill>
                <a:latin typeface="Times New Roman" panose="02020603050405020304" pitchFamily="18" charset="0"/>
                <a:cs typeface="Times New Roman" panose="02020603050405020304" pitchFamily="18" charset="0"/>
              </a:rPr>
              <a:t>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a:solidFill>
                  <a:schemeClr val="tx1"/>
                </a:solidFill>
                <a:latin typeface="Times New Roman" panose="02020603050405020304" pitchFamily="18" charset="0"/>
                <a:cs typeface="Times New Roman" panose="02020603050405020304" pitchFamily="18" charset="0"/>
              </a:rPr>
              <a:t>сей</a:t>
            </a:r>
            <a:r>
              <a:rPr lang="kk-KZ" sz="1100" b="1" dirty="0">
                <a:solidFill>
                  <a:schemeClr val="tx1"/>
                </a:solidFill>
                <a:latin typeface="Times New Roman" panose="02020603050405020304" pitchFamily="18" charset="0"/>
                <a:cs typeface="Times New Roman" panose="02020603050405020304" pitchFamily="18" charset="0"/>
              </a:rPr>
              <a:t>ілуіне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8030"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Аянова</a:t>
            </a:r>
            <a:r>
              <a:rPr lang="ru-RU" altLang="ru-RU" sz="1200" b="1" i="1" dirty="0">
                <a:solidFill>
                  <a:srgbClr val="000000"/>
                </a:solidFill>
                <a:latin typeface="Times New Roman" panose="02020603050405020304" pitchFamily="18" charset="0"/>
                <a:cs typeface="Times New Roman" panose="02020603050405020304" pitchFamily="18" charset="0"/>
              </a:rPr>
              <a:t> С.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Альпейсова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val="20000"/>
                    </a:ext>
                  </a:extLst>
                </a:gridCol>
                <a:gridCol w="3362889">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25271</TotalTime>
  <Words>577</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SimSun</vt:lpstr>
      <vt:lpstr>SimSun</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4916</cp:revision>
  <cp:lastPrinted>2021-07-01T03:56:27Z</cp:lastPrinted>
  <dcterms:created xsi:type="dcterms:W3CDTF">2018-03-27T06:03:00Z</dcterms:created>
  <dcterms:modified xsi:type="dcterms:W3CDTF">2024-05-03T06:24:04Z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