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2" d="100"/>
          <a:sy n="92" d="100"/>
        </p:scale>
        <p:origin x="-762"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kk-KZ" altLang="zh-CN" sz="1200" b="1" i="1" u="none" kern="1200" baseline="0" dirty="0" smtClean="0">
                          <a:solidFill>
                            <a:schemeClr val="tx1"/>
                          </a:solidFill>
                          <a:latin typeface="Times New Roman" pitchFamily="18" charset="0"/>
                          <a:ea typeface="+mn-ea"/>
                          <a:cs typeface="Times New Roman" pitchFamily="18" charset="0"/>
                        </a:rPr>
                        <a:t>мамыр</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73016"/>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solidFill>
                  <a:srgbClr val="000000"/>
                </a:solidFill>
                <a:latin typeface="Times New Roman" pitchFamily="18" charset="0"/>
                <a:cs typeface="Times New Roman"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399045008"/>
              </p:ext>
            </p:extLst>
          </p:nvPr>
        </p:nvGraphicFramePr>
        <p:xfrm>
          <a:off x="5025008" y="3984848"/>
          <a:ext cx="4680521" cy="2396480"/>
        </p:xfrm>
        <a:graphic>
          <a:graphicData uri="http://schemas.openxmlformats.org/drawingml/2006/table">
            <a:tbl>
              <a:tblPr firstRow="1" bandRow="1">
                <a:tableStyleId>{5C22544A-7EE6-4342-B048-85BDC9FD1C3A}</a:tableStyleId>
              </a:tblPr>
              <a:tblGrid>
                <a:gridCol w="1708761">
                  <a:extLst>
                    <a:ext uri="{9D8B030D-6E8A-4147-A177-3AD203B41FA5}">
                      <a16:colId xmlns:a16="http://schemas.microsoft.com/office/drawing/2014/main" xmlns="" val="3583770891"/>
                    </a:ext>
                  </a:extLst>
                </a:gridCol>
                <a:gridCol w="1531599">
                  <a:extLst>
                    <a:ext uri="{9D8B030D-6E8A-4147-A177-3AD203B41FA5}">
                      <a16:colId xmlns:a16="http://schemas.microsoft.com/office/drawing/2014/main" xmlns="" val="1276116030"/>
                    </a:ext>
                  </a:extLst>
                </a:gridCol>
                <a:gridCol w="1440161">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880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1264">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631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449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77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1257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260648"/>
            <a:ext cx="4824536"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err="1" smtClean="0">
                <a:solidFill>
                  <a:srgbClr val="000000"/>
                </a:solidFill>
                <a:latin typeface="Times New Roman" pitchFamily="18" charset="0"/>
                <a:cs typeface="Times New Roman" pitchFamily="18" charset="0"/>
              </a:rPr>
              <a:t>ауа-райы</a:t>
            </a:r>
            <a:r>
              <a:rPr lang="ru-RU" altLang="ru-RU" sz="1200" b="1" dirty="0" smtClean="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мамырға</a:t>
            </a:r>
            <a:r>
              <a:rPr lang="kk-KZ"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мамырға </a:t>
            </a:r>
            <a:r>
              <a:rPr lang="ru-RU" altLang="ru-RU" sz="1200" b="1" dirty="0" smtClean="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kk-KZ" sz="1200" dirty="0" smtClean="0">
                <a:latin typeface="Times New Roman" pitchFamily="18" charset="0"/>
                <a:cs typeface="Times New Roman" pitchFamily="18" charset="0"/>
              </a:rPr>
              <a:t>. Солтүстік-батыстан жел соғады, күші 9-14, екпіні 15-20 м/с.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түнде </a:t>
            </a:r>
            <a:r>
              <a:rPr lang="ru-RU" sz="1200" dirty="0" smtClean="0">
                <a:latin typeface="Times New Roman" pitchFamily="18" charset="0"/>
                <a:cs typeface="Times New Roman" pitchFamily="18" charset="0"/>
              </a:rPr>
              <a:t>2-4</a:t>
            </a:r>
            <a:r>
              <a:rPr lang="kk-KZ" sz="1200" dirty="0" smtClean="0">
                <a:latin typeface="Times New Roman" pitchFamily="18" charset="0"/>
                <a:cs typeface="Times New Roman" pitchFamily="18" charset="0"/>
              </a:rPr>
              <a:t>, күндіз 8-10 градус </a:t>
            </a:r>
            <a:r>
              <a:rPr lang="kk-KZ" sz="1200" dirty="0">
                <a:latin typeface="Times New Roman" pitchFamily="18" charset="0"/>
                <a:cs typeface="Times New Roman" pitchFamily="18" charset="0"/>
              </a:rPr>
              <a:t>жылы.</a:t>
            </a:r>
          </a:p>
          <a:p>
            <a:pPr indent="180975" algn="ctr"/>
            <a:r>
              <a:rPr lang="kk-KZ" sz="1200" b="1" dirty="0" smtClean="0">
                <a:latin typeface="Times New Roman" pitchFamily="18" charset="0"/>
                <a:cs typeface="Times New Roman" pitchFamily="18" charset="0"/>
              </a:rPr>
              <a:t>03 </a:t>
            </a:r>
            <a:r>
              <a:rPr lang="kk-KZ" altLang="ru-RU" sz="1200" b="1" dirty="0" smtClean="0">
                <a:solidFill>
                  <a:srgbClr val="000000"/>
                </a:solidFill>
                <a:latin typeface="Times New Roman" pitchFamily="18" charset="0"/>
                <a:cs typeface="Times New Roman" pitchFamily="18" charset="0"/>
              </a:rPr>
              <a:t>мамырға </a:t>
            </a:r>
            <a:r>
              <a:rPr lang="kk-KZ" sz="1200" b="1" dirty="0" smtClean="0">
                <a:latin typeface="Times New Roman" pitchFamily="18" charset="0"/>
                <a:cs typeface="Times New Roman" pitchFamily="18" charset="0"/>
              </a:rPr>
              <a:t>е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02 </a:t>
            </a:r>
            <a:r>
              <a:rPr lang="kk-KZ" altLang="ru-RU" sz="1200" b="1" dirty="0" smtClean="0">
                <a:solidFill>
                  <a:srgbClr val="000000"/>
                </a:solidFill>
                <a:latin typeface="Times New Roman" pitchFamily="18" charset="0"/>
                <a:cs typeface="Times New Roman" pitchFamily="18" charset="0"/>
              </a:rPr>
              <a:t>мамырға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03 мамырға </a:t>
            </a:r>
            <a:r>
              <a:rPr lang="ru-RU" sz="1200" b="1" dirty="0" smtClean="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tabLst>
                <a:tab pos="180975" algn="l"/>
              </a:tabLst>
            </a:pPr>
            <a:r>
              <a:rPr lang="kk-KZ" sz="1200" dirty="0">
                <a:latin typeface="Times New Roman" pitchFamily="18" charset="0"/>
                <a:cs typeface="Times New Roman" pitchFamily="18" charset="0"/>
              </a:rPr>
              <a:t>Көшпелі </a:t>
            </a:r>
            <a:r>
              <a:rPr lang="kk-KZ" sz="1200" dirty="0" smtClean="0">
                <a:latin typeface="Times New Roman" pitchFamily="18" charset="0"/>
                <a:cs typeface="Times New Roman" pitchFamily="18" charset="0"/>
              </a:rPr>
              <a:t>бұлтты</a:t>
            </a:r>
            <a:r>
              <a:rPr lang="kk-KZ"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kk-KZ" sz="1200" dirty="0" smtClean="0">
                <a:latin typeface="Times New Roman" pitchFamily="18" charset="0"/>
                <a:cs typeface="Times New Roman" pitchFamily="18" charset="0"/>
              </a:rPr>
              <a:t>. Оңтүстіктен </a:t>
            </a:r>
            <a:r>
              <a:rPr lang="kk-KZ" sz="1200" dirty="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9-14 м/с</a:t>
            </a:r>
            <a:r>
              <a:rPr lang="kk-KZ" sz="1200" dirty="0">
                <a:latin typeface="Times New Roman" pitchFamily="18" charset="0"/>
                <a:cs typeface="Times New Roman" pitchFamily="18" charset="0"/>
              </a:rPr>
              <a:t>. Ауа </a:t>
            </a:r>
            <a:r>
              <a:rPr lang="kk-KZ" sz="120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0-2 градус </a:t>
            </a:r>
            <a:r>
              <a:rPr lang="kk-KZ" sz="1200" dirty="0" smtClean="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02 </a:t>
            </a:r>
            <a:r>
              <a:rPr lang="kk-KZ" altLang="ru-RU" sz="1100" dirty="0" smtClean="0">
                <a:solidFill>
                  <a:schemeClr val="tx1"/>
                </a:solidFill>
                <a:latin typeface="Times New Roman" pitchFamily="18" charset="0"/>
                <a:cs typeface="Times New Roman" pitchFamily="18" charset="0"/>
              </a:rPr>
              <a:t>мамырға</a:t>
            </a:r>
            <a:r>
              <a:rPr lang="kk-KZ" sz="1100" dirty="0" smtClean="0">
                <a:solidFill>
                  <a:srgbClr val="000000"/>
                </a:solidFill>
                <a:latin typeface="Times New Roman" pitchFamily="18" charset="0"/>
                <a:cs typeface="Times New Roman" pitchFamily="18" charset="0"/>
              </a:rPr>
              <a:t>, </a:t>
            </a:r>
            <a:r>
              <a:rPr lang="kk-KZ" altLang="ru-RU" sz="1100" dirty="0" smtClean="0">
                <a:solidFill>
                  <a:srgbClr val="000000"/>
                </a:solidFill>
                <a:latin typeface="Times New Roman" pitchFamily="18" charset="0"/>
                <a:cs typeface="Times New Roman" pitchFamily="18" charset="0"/>
              </a:rPr>
              <a:t>03 мамырға </a:t>
            </a:r>
            <a:r>
              <a:rPr lang="kk-KZ" sz="1100" dirty="0" smtClean="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latin typeface="Times New Roman" pitchFamily="18" charset="0"/>
                <a:cs typeface="Times New Roman"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14947</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4582</cp:revision>
  <cp:lastPrinted>2021-07-01T03:56:27Z</cp:lastPrinted>
  <dcterms:created xsi:type="dcterms:W3CDTF">2018-03-27T06:03:00Z</dcterms:created>
  <dcterms:modified xsi:type="dcterms:W3CDTF">2024-05-01T07:48:50Z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