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86" d="100"/>
          <a:sy n="86" d="100"/>
        </p:scale>
        <p:origin x="84" y="3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78445340"/>
              </p:ext>
            </p:extLst>
          </p:nvPr>
        </p:nvGraphicFramePr>
        <p:xfrm>
          <a:off x="307975" y="2401809"/>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073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120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Қостанай 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29 </a:t>
                      </a:r>
                      <a:r>
                        <a:rPr lang="ru-RU" altLang="zh-CN" sz="1200" b="1" i="1" baseline="0" dirty="0" err="1" smtClean="0">
                          <a:solidFill>
                            <a:schemeClr val="tx2">
                              <a:lumMod val="75000"/>
                            </a:schemeClr>
                          </a:solidFill>
                          <a:latin typeface="Times New Roman" panose="02020603050405020304" pitchFamily="18" charset="0"/>
                          <a:cs typeface="Times New Roman" panose="02020603050405020304" pitchFamily="18" charset="0"/>
                        </a:rPr>
                        <a:t>сәуір</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 </a:t>
                      </a:r>
                      <a:endParaRPr lang="ru-RU"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44269" y="224857"/>
            <a:ext cx="4803765" cy="2308324"/>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30 </a:t>
            </a:r>
            <a:r>
              <a:rPr lang="ru-RU" altLang="ru-RU" sz="1200" b="1" dirty="0" err="1" smtClean="0">
                <a:solidFill>
                  <a:prstClr val="black"/>
                </a:solidFill>
                <a:latin typeface="Times New Roman" panose="02020603050405020304" pitchFamily="18" charset="0"/>
                <a:cs typeface="Times New Roman" panose="02020603050405020304" pitchFamily="18" charset="0"/>
              </a:rPr>
              <a:t>сәуір</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29 </a:t>
            </a:r>
            <a:r>
              <a:rPr lang="kk-KZ" altLang="ru-RU" sz="1200" b="1" dirty="0">
                <a:solidFill>
                  <a:prstClr val="black"/>
                </a:solidFill>
                <a:latin typeface="Times New Roman" panose="02020603050405020304" pitchFamily="18" charset="0"/>
                <a:cs typeface="Times New Roman" panose="02020603050405020304" pitchFamily="18" charset="0"/>
              </a:rPr>
              <a:t>сәуір 2024 ж. сағ. 20-ден </a:t>
            </a:r>
            <a:r>
              <a:rPr lang="kk-KZ" altLang="ru-RU" sz="1200" b="1" dirty="0" smtClean="0">
                <a:solidFill>
                  <a:prstClr val="black"/>
                </a:solidFill>
                <a:latin typeface="Times New Roman" panose="02020603050405020304" pitchFamily="18" charset="0"/>
                <a:cs typeface="Times New Roman" panose="02020603050405020304" pitchFamily="18" charset="0"/>
              </a:rPr>
              <a:t>30 сәуір 2024 </a:t>
            </a:r>
            <a:r>
              <a:rPr lang="kk-KZ" altLang="ru-RU" sz="1200" b="1" dirty="0">
                <a:solidFill>
                  <a:prstClr val="black"/>
                </a:solidFill>
                <a:latin typeface="Times New Roman" panose="02020603050405020304" pitchFamily="18" charset="0"/>
                <a:cs typeface="Times New Roman" panose="02020603050405020304" pitchFamily="18" charset="0"/>
              </a:rPr>
              <a:t>ж. сағ. </a:t>
            </a:r>
            <a:r>
              <a:rPr lang="kk-KZ" altLang="ru-RU" sz="1200" b="1" dirty="0" smtClean="0">
                <a:solidFill>
                  <a:prstClr val="black"/>
                </a:solidFill>
                <a:latin typeface="Times New Roman" panose="02020603050405020304" pitchFamily="18" charset="0"/>
                <a:cs typeface="Times New Roman" panose="02020603050405020304" pitchFamily="18" charset="0"/>
              </a:rPr>
              <a:t>20-дейін</a:t>
            </a:r>
            <a:endParaRPr lang="kk-KZ" altLang="ru-RU" sz="1200" b="1" dirty="0">
              <a:solidFill>
                <a:prstClr val="black"/>
              </a:solidFill>
              <a:latin typeface="Times New Roman" panose="02020603050405020304" pitchFamily="18" charset="0"/>
              <a:cs typeface="Times New Roman" panose="02020603050405020304" pitchFamily="18" charset="0"/>
            </a:endParaRPr>
          </a:p>
          <a:p>
            <a:pPr algn="just"/>
            <a:r>
              <a:rPr lang="kk-KZ" sz="1200" dirty="0" smtClean="0">
                <a:solidFill>
                  <a:prstClr val="black"/>
                </a:solidFill>
                <a:latin typeface="Times New Roman" panose="02020603050405020304" pitchFamily="18" charset="0"/>
                <a:cs typeface="Times New Roman" panose="02020603050405020304" pitchFamily="18" charset="0"/>
              </a:rPr>
              <a:t>Бұлтты</a:t>
            </a:r>
            <a:r>
              <a:rPr lang="kk-KZ" sz="1200" dirty="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жаңбыр</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Солтүстік-шығыстан </a:t>
            </a:r>
            <a:r>
              <a:rPr lang="kk-KZ" sz="1200" dirty="0">
                <a:solidFill>
                  <a:prstClr val="black"/>
                </a:solidFill>
                <a:latin typeface="Times New Roman" panose="02020603050405020304" pitchFamily="18" charset="0"/>
                <a:cs typeface="Times New Roman" panose="02020603050405020304" pitchFamily="18" charset="0"/>
              </a:rPr>
              <a:t>жел соғады, күші </a:t>
            </a:r>
            <a:r>
              <a:rPr lang="kk-KZ" sz="1200" dirty="0" smtClean="0">
                <a:solidFill>
                  <a:prstClr val="black"/>
                </a:solidFill>
                <a:latin typeface="Times New Roman" panose="02020603050405020304" pitchFamily="18" charset="0"/>
                <a:cs typeface="Times New Roman" panose="02020603050405020304" pitchFamily="18" charset="0"/>
              </a:rPr>
              <a:t>9-14 м/с</a:t>
            </a:r>
            <a:r>
              <a:rPr lang="kk-KZ" sz="1200" dirty="0">
                <a:solidFill>
                  <a:prstClr val="black"/>
                </a:solidFill>
                <a:latin typeface="Times New Roman" panose="02020603050405020304" pitchFamily="18" charset="0"/>
                <a:cs typeface="Times New Roman" panose="02020603050405020304" pitchFamily="18" charset="0"/>
              </a:rPr>
              <a:t>. Ауа температурасы түнде </a:t>
            </a:r>
            <a:r>
              <a:rPr lang="kk-KZ" sz="1200" dirty="0" smtClean="0">
                <a:solidFill>
                  <a:prstClr val="black"/>
                </a:solidFill>
                <a:latin typeface="Times New Roman" panose="02020603050405020304" pitchFamily="18" charset="0"/>
                <a:cs typeface="Times New Roman" panose="02020603050405020304" pitchFamily="18" charset="0"/>
              </a:rPr>
              <a:t>5-7</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күндіз </a:t>
            </a:r>
            <a:r>
              <a:rPr lang="kk-KZ" sz="1200" dirty="0" smtClean="0">
                <a:solidFill>
                  <a:prstClr val="black"/>
                </a:solidFill>
                <a:latin typeface="Times New Roman" panose="02020603050405020304" pitchFamily="18" charset="0"/>
                <a:cs typeface="Times New Roman" panose="02020603050405020304" pitchFamily="18" charset="0"/>
              </a:rPr>
              <a:t>8-10 </a:t>
            </a:r>
            <a:r>
              <a:rPr lang="kk-KZ" sz="1200" dirty="0" smtClean="0">
                <a:solidFill>
                  <a:prstClr val="black"/>
                </a:solidFill>
                <a:latin typeface="Times New Roman" panose="02020603050405020304" pitchFamily="18" charset="0"/>
                <a:cs typeface="Times New Roman" panose="02020603050405020304" pitchFamily="18" charset="0"/>
              </a:rPr>
              <a:t>градус </a:t>
            </a:r>
            <a:r>
              <a:rPr lang="kk-KZ" sz="1200" dirty="0">
                <a:solidFill>
                  <a:prstClr val="black"/>
                </a:solidFill>
                <a:latin typeface="Times New Roman" panose="02020603050405020304" pitchFamily="18" charset="0"/>
                <a:cs typeface="Times New Roman" panose="02020603050405020304" pitchFamily="18" charset="0"/>
              </a:rPr>
              <a:t>жылы.</a:t>
            </a:r>
            <a:endParaRPr lang="kk-KZ" sz="1200" b="1" dirty="0" smtClean="0">
              <a:latin typeface="Times New Roman" panose="02020603050405020304" pitchFamily="18" charset="0"/>
              <a:cs typeface="Times New Roman" panose="02020603050405020304" pitchFamily="18" charset="0"/>
            </a:endParaRPr>
          </a:p>
          <a:p>
            <a:pPr algn="ctr"/>
            <a:endParaRPr lang="kk-KZ" sz="1200" b="1" dirty="0" smtClean="0">
              <a:latin typeface="Times New Roman" panose="02020603050405020304" pitchFamily="18" charset="0"/>
              <a:cs typeface="Times New Roman" panose="02020603050405020304" pitchFamily="18" charset="0"/>
            </a:endParaRPr>
          </a:p>
          <a:p>
            <a:pPr algn="ctr"/>
            <a:r>
              <a:rPr lang="kk-KZ" sz="1200" b="1" dirty="0" smtClean="0">
                <a:latin typeface="Times New Roman" panose="02020603050405020304" pitchFamily="18" charset="0"/>
                <a:cs typeface="Times New Roman" panose="02020603050405020304" pitchFamily="18" charset="0"/>
              </a:rPr>
              <a:t>2023 </a:t>
            </a:r>
            <a:r>
              <a:rPr lang="kk-KZ" sz="1200" b="1" dirty="0">
                <a:latin typeface="Times New Roman" panose="02020603050405020304" pitchFamily="18" charset="0"/>
                <a:cs typeface="Times New Roman" panose="02020603050405020304" pitchFamily="18" charset="0"/>
              </a:rPr>
              <a:t>жылғы </a:t>
            </a:r>
            <a:r>
              <a:rPr lang="kk-KZ" sz="1200" b="1" dirty="0" smtClean="0">
                <a:latin typeface="Times New Roman" panose="02020603050405020304" pitchFamily="18" charset="0"/>
                <a:cs typeface="Times New Roman" panose="02020603050405020304" pitchFamily="18" charset="0"/>
              </a:rPr>
              <a:t>01 мамыр</a:t>
            </a:r>
          </a:p>
          <a:p>
            <a:pPr algn="ctr"/>
            <a:r>
              <a:rPr lang="kk-KZ" sz="1200" b="1" dirty="0" smtClean="0">
                <a:latin typeface="Times New Roman" panose="02020603050405020304" pitchFamily="18" charset="0"/>
                <a:cs typeface="Times New Roman" panose="02020603050405020304" pitchFamily="18" charset="0"/>
              </a:rPr>
              <a:t>   30 сәуір сағ</a:t>
            </a:r>
            <a:r>
              <a:rPr lang="kk-KZ" sz="1200" b="1" dirty="0">
                <a:latin typeface="Times New Roman" panose="02020603050405020304" pitchFamily="18" charset="0"/>
                <a:cs typeface="Times New Roman" panose="02020603050405020304" pitchFamily="18" charset="0"/>
              </a:rPr>
              <a:t>.  21-ден бастап </a:t>
            </a:r>
            <a:r>
              <a:rPr lang="kk-KZ" sz="1200" b="1" dirty="0" smtClean="0">
                <a:latin typeface="Times New Roman" panose="02020603050405020304" pitchFamily="18" charset="0"/>
                <a:cs typeface="Times New Roman" panose="02020603050405020304" pitchFamily="18" charset="0"/>
              </a:rPr>
              <a:t>01 мамыр </a:t>
            </a:r>
            <a:r>
              <a:rPr lang="kk-KZ" sz="1200" b="1" dirty="0">
                <a:latin typeface="Times New Roman" panose="02020603050405020304" pitchFamily="18" charset="0"/>
                <a:cs typeface="Times New Roman" panose="02020603050405020304" pitchFamily="18" charset="0"/>
              </a:rPr>
              <a:t>сағ. 09-ға дейін </a:t>
            </a:r>
          </a:p>
          <a:p>
            <a:pPr lvl="0" algn="just"/>
            <a:r>
              <a:rPr lang="kk-KZ" sz="1200" dirty="0">
                <a:solidFill>
                  <a:prstClr val="black"/>
                </a:solidFill>
                <a:latin typeface="Times New Roman" panose="02020603050405020304" pitchFamily="18" charset="0"/>
                <a:cs typeface="Times New Roman" panose="02020603050405020304" pitchFamily="18" charset="0"/>
              </a:rPr>
              <a:t>Көшпелі бұлтты, </a:t>
            </a:r>
            <a:r>
              <a:rPr lang="kk-KZ" sz="1200" dirty="0" smtClean="0">
                <a:solidFill>
                  <a:prstClr val="black"/>
                </a:solidFill>
                <a:latin typeface="Times New Roman" panose="02020603050405020304" pitchFamily="18" charset="0"/>
                <a:cs typeface="Times New Roman" panose="02020603050405020304" pitchFamily="18" charset="0"/>
              </a:rPr>
              <a:t>жаңбыр. </a:t>
            </a:r>
            <a:r>
              <a:rPr lang="kk-KZ" sz="1200" dirty="0" smtClean="0">
                <a:solidFill>
                  <a:prstClr val="black"/>
                </a:solidFill>
                <a:latin typeface="Times New Roman" panose="02020603050405020304" pitchFamily="18" charset="0"/>
                <a:cs typeface="Times New Roman" panose="02020603050405020304" pitchFamily="18" charset="0"/>
              </a:rPr>
              <a:t>Солтүстік-шығыстан </a:t>
            </a:r>
            <a:r>
              <a:rPr lang="kk-KZ" sz="1200" dirty="0" smtClean="0">
                <a:solidFill>
                  <a:prstClr val="black"/>
                </a:solidFill>
                <a:latin typeface="Times New Roman" panose="02020603050405020304" pitchFamily="18" charset="0"/>
                <a:cs typeface="Times New Roman" panose="02020603050405020304" pitchFamily="18" charset="0"/>
              </a:rPr>
              <a:t>жел </a:t>
            </a:r>
            <a:r>
              <a:rPr lang="kk-KZ" sz="1200" dirty="0">
                <a:solidFill>
                  <a:prstClr val="black"/>
                </a:solidFill>
                <a:latin typeface="Times New Roman" panose="02020603050405020304" pitchFamily="18" charset="0"/>
                <a:cs typeface="Times New Roman" panose="02020603050405020304" pitchFamily="18" charset="0"/>
              </a:rPr>
              <a:t>соғады, </a:t>
            </a:r>
            <a:r>
              <a:rPr lang="kk-KZ" sz="1200" dirty="0" smtClean="0">
                <a:solidFill>
                  <a:prstClr val="black"/>
                </a:solidFill>
                <a:latin typeface="Times New Roman" panose="02020603050405020304" pitchFamily="18" charset="0"/>
                <a:cs typeface="Times New Roman" panose="02020603050405020304" pitchFamily="18" charset="0"/>
              </a:rPr>
              <a:t>күші 9-14 м/с. </a:t>
            </a:r>
            <a:r>
              <a:rPr lang="kk-KZ" sz="1200" dirty="0">
                <a:solidFill>
                  <a:prstClr val="black"/>
                </a:solidFill>
                <a:latin typeface="Times New Roman" panose="02020603050405020304" pitchFamily="18" charset="0"/>
                <a:cs typeface="Times New Roman" panose="02020603050405020304" pitchFamily="18" charset="0"/>
              </a:rPr>
              <a:t>Ауа </a:t>
            </a:r>
            <a:r>
              <a:rPr lang="kk-KZ" sz="1200" dirty="0" smtClean="0">
                <a:solidFill>
                  <a:prstClr val="black"/>
                </a:solidFill>
                <a:latin typeface="Times New Roman" panose="02020603050405020304" pitchFamily="18" charset="0"/>
                <a:cs typeface="Times New Roman" panose="02020603050405020304" pitchFamily="18" charset="0"/>
              </a:rPr>
              <a:t>температурасы </a:t>
            </a:r>
            <a:r>
              <a:rPr lang="kk-KZ" sz="1200" dirty="0" smtClean="0">
                <a:solidFill>
                  <a:prstClr val="black"/>
                </a:solidFill>
                <a:latin typeface="Times New Roman" panose="02020603050405020304" pitchFamily="18" charset="0"/>
                <a:cs typeface="Times New Roman" panose="02020603050405020304" pitchFamily="18" charset="0"/>
              </a:rPr>
              <a:t>0-2 </a:t>
            </a:r>
            <a:r>
              <a:rPr lang="kk-KZ" sz="1200" dirty="0" smtClean="0">
                <a:solidFill>
                  <a:prstClr val="black"/>
                </a:solidFill>
                <a:latin typeface="Times New Roman" panose="02020603050405020304" pitchFamily="18" charset="0"/>
                <a:cs typeface="Times New Roman" panose="02020603050405020304" pitchFamily="18" charset="0"/>
              </a:rPr>
              <a:t>градус </a:t>
            </a:r>
            <a:r>
              <a:rPr lang="kk-KZ" sz="1200" dirty="0">
                <a:solidFill>
                  <a:prstClr val="black"/>
                </a:solidFill>
                <a:latin typeface="Times New Roman" panose="02020603050405020304" pitchFamily="18" charset="0"/>
                <a:cs typeface="Times New Roman" panose="02020603050405020304" pitchFamily="18" charset="0"/>
              </a:rPr>
              <a:t>жылы болады</a:t>
            </a:r>
            <a:r>
              <a:rPr lang="ru-RU" sz="1200" dirty="0" smtClean="0">
                <a:solidFill>
                  <a:prstClr val="black"/>
                </a:solidFill>
                <a:latin typeface="Times New Roman" panose="02020603050405020304" pitchFamily="18" charset="0"/>
                <a:cs typeface="Times New Roman" panose="02020603050405020304" pitchFamily="18" charset="0"/>
              </a:rPr>
              <a:t>.</a:t>
            </a:r>
            <a:endParaRPr lang="kk-KZ" sz="1200" dirty="0" smtClean="0">
              <a:solidFill>
                <a:prstClr val="black"/>
              </a:solidFill>
              <a:latin typeface="Times New Roman" panose="02020603050405020304" pitchFamily="18" charset="0"/>
              <a:cs typeface="Times New Roman" panose="02020603050405020304" pitchFamily="18" charset="0"/>
            </a:endParaRPr>
          </a:p>
          <a:p>
            <a:pPr lvl="0" algn="just"/>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116176770"/>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370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0.074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0.225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3327296169"/>
              </p:ext>
            </p:extLst>
          </p:nvPr>
        </p:nvGraphicFramePr>
        <p:xfrm>
          <a:off x="5079334" y="6248200"/>
          <a:ext cx="4780571" cy="579120"/>
        </p:xfrm>
        <a:graphic>
          <a:graphicData uri="http://schemas.openxmlformats.org/drawingml/2006/table">
            <a:tbl>
              <a:tblPr/>
              <a:tblGrid>
                <a:gridCol w="4780571">
                  <a:extLst>
                    <a:ext uri="{9D8B030D-6E8A-4147-A177-3AD203B41FA5}">
                      <a16:colId xmlns:a16="http://schemas.microsoft.com/office/drawing/2014/main" xmlns=""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a:t>
            </a:r>
            <a:r>
              <a:rPr lang="kk-KZ"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29сәуір </a:t>
            </a:r>
            <a:r>
              <a:rPr lang="ru-RU" altLang="ru-RU" sz="1200" b="1" dirty="0" err="1">
                <a:latin typeface="Times New Roman" panose="02020603050405020304" pitchFamily="18" charset="0"/>
                <a:cs typeface="Times New Roman" panose="02020603050405020304" pitchFamily="18" charset="0"/>
              </a:rPr>
              <a:t>Қостанай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00934" y="3361664"/>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44269" y="2487014"/>
            <a:ext cx="4691590"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a:solidFill>
                  <a:prstClr val="black"/>
                </a:solidFill>
                <a:latin typeface="Times New Roman" panose="02020603050405020304" pitchFamily="18" charset="0"/>
                <a:cs typeface="Times New Roman" panose="02020603050405020304" pitchFamily="18" charset="0"/>
              </a:rPr>
              <a:t>30 </a:t>
            </a:r>
            <a:r>
              <a:rPr lang="ru-RU" sz="1200" dirty="0" err="1" smtClean="0">
                <a:solidFill>
                  <a:prstClr val="black"/>
                </a:solidFill>
                <a:latin typeface="Times New Roman" panose="02020603050405020304" pitchFamily="18" charset="0"/>
                <a:cs typeface="Times New Roman" panose="02020603050405020304" pitchFamily="18" charset="0"/>
              </a:rPr>
              <a:t>сәуір</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түнде</a:t>
            </a:r>
            <a:r>
              <a:rPr lang="ru-RU" sz="1200" dirty="0" smtClean="0">
                <a:solidFill>
                  <a:prstClr val="black"/>
                </a:solidFill>
                <a:latin typeface="Times New Roman" panose="02020603050405020304" pitchFamily="18" charset="0"/>
                <a:cs typeface="Times New Roman" panose="02020603050405020304" pitchFamily="18" charset="0"/>
              </a:rPr>
              <a:t> 01 </a:t>
            </a:r>
            <a:r>
              <a:rPr lang="ru-RU" sz="1200" dirty="0" err="1" smtClean="0">
                <a:solidFill>
                  <a:prstClr val="black"/>
                </a:solidFill>
                <a:latin typeface="Times New Roman" panose="02020603050405020304" pitchFamily="18" charset="0"/>
                <a:cs typeface="Times New Roman" panose="02020603050405020304" pitchFamily="18" charset="0"/>
              </a:rPr>
              <a:t>мамыр</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сейілу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Жалпы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төмен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күтілуде</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smtClean="0">
                <a:solidFill>
                  <a:srgbClr val="000000"/>
                </a:solidFill>
                <a:latin typeface="Times New Roman" panose="02020603050405020304" pitchFamily="18" charset="0"/>
                <a:cs typeface="Times New Roman" panose="02020603050405020304" pitchFamily="18" charset="0"/>
              </a:rPr>
              <a:t>Н. </a:t>
            </a:r>
            <a:r>
              <a:rPr lang="ru-RU" altLang="ru-RU" sz="1200" b="1" i="1" smtClean="0">
                <a:solidFill>
                  <a:srgbClr val="000000"/>
                </a:solidFill>
                <a:latin typeface="Times New Roman" panose="02020603050405020304" pitchFamily="18" charset="0"/>
                <a:cs typeface="Times New Roman" panose="02020603050405020304" pitchFamily="18" charset="0"/>
              </a:rPr>
              <a:t>Казиева/ </a:t>
            </a:r>
            <a:r>
              <a:rPr lang="kk-KZ" altLang="ru-RU" sz="1200" b="1" i="1" dirty="0">
                <a:solidFill>
                  <a:srgbClr val="000000"/>
                </a:solidFill>
                <a:latin typeface="Times New Roman" panose="02020603050405020304" pitchFamily="18" charset="0"/>
                <a:cs typeface="Times New Roman" panose="02020603050405020304" pitchFamily="18" charset="0"/>
              </a:rPr>
              <a:t>Б.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19887</TotalTime>
  <Words>571</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3768</cp:revision>
  <cp:lastPrinted>2021-07-01T07:38:07Z</cp:lastPrinted>
  <dcterms:created xsi:type="dcterms:W3CDTF">2018-03-27T06:03:00Z</dcterms:created>
  <dcterms:modified xsi:type="dcterms:W3CDTF">2024-04-29T06:39:20Z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