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2" d="100"/>
          <a:sy n="102" d="100"/>
        </p:scale>
        <p:origin x="444" y="1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208584" y="96798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39970569"/>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№116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 altLang="zh-CN" sz="1200" b="1" i="1" baseline="0" dirty="0" smtClean="0">
                          <a:solidFill>
                            <a:srgbClr val="002060"/>
                          </a:solidFill>
                          <a:latin typeface="Times New Roman" panose="02020603050405020304" pitchFamily="18" charset="0"/>
                          <a:cs typeface="Times New Roman" panose="02020603050405020304" pitchFamily="18" charset="0"/>
                        </a:rPr>
                        <a:t>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5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0669" y="3558874"/>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25</a:t>
            </a:r>
            <a:r>
              <a:rPr lang="kk-KZ" altLang="ru-RU" sz="1200" b="1" dirty="0" smtClean="0">
                <a:latin typeface="Times New Roman" panose="02020603050405020304" pitchFamily="18" charset="0"/>
                <a:cs typeface="Times New Roman" panose="02020603050405020304" pitchFamily="18" charset="0"/>
              </a:rPr>
              <a:t> сәуір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2123658"/>
          </a:xfrm>
          <a:prstGeom prst="rect">
            <a:avLst/>
          </a:prstGeom>
        </p:spPr>
        <p:txBody>
          <a:bodyPr wrap="square">
            <a:spAutoFit/>
          </a:bodyPr>
          <a:lstStyle/>
          <a:p>
            <a:pPr algn="ctr">
              <a:spcBef>
                <a:spcPts val="0"/>
              </a:spcBef>
              <a:defRPr/>
            </a:pPr>
            <a:r>
              <a:rPr lang="kk-KZ" altLang="ru-RU" sz="1200" b="1" dirty="0" smtClean="0">
                <a:solidFill>
                  <a:prstClr val="black"/>
                </a:solidFill>
                <a:latin typeface="Times New Roman" panose="02020603050405020304" pitchFamily="18" charset="0"/>
                <a:cs typeface="Times New Roman" panose="02020603050405020304" pitchFamily="18" charset="0"/>
              </a:rPr>
              <a:t>Өскемен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26 </a:t>
            </a:r>
            <a:r>
              <a:rPr lang="ru-RU" altLang="ru-RU" sz="1200" b="1" dirty="0" err="1" smtClean="0">
                <a:latin typeface="Times New Roman" panose="02020603050405020304" pitchFamily="18" charset="0"/>
                <a:cs typeface="Times New Roman" panose="02020603050405020304" pitchFamily="18" charset="0"/>
              </a:rPr>
              <a:t>сәуірге</a:t>
            </a:r>
            <a:r>
              <a:rPr lang="ru-RU"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 altLang="ru-RU" sz="1200" b="1" dirty="0" smtClean="0">
                <a:latin typeface="Times New Roman" pitchFamily="18" charset="0"/>
                <a:cs typeface="Times New Roman" pitchFamily="18" charset="0"/>
              </a:rPr>
              <a:t>2</a:t>
            </a:r>
            <a:r>
              <a:rPr lang="kk-KZ" altLang="ru-RU" sz="1200" b="1" dirty="0">
                <a:latin typeface="Times New Roman" pitchFamily="18" charset="0"/>
                <a:cs typeface="Times New Roman" pitchFamily="18" charset="0"/>
              </a:rPr>
              <a:t>5</a:t>
            </a:r>
            <a:r>
              <a:rPr lang=""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сәуір </a:t>
            </a:r>
            <a:r>
              <a:rPr lang="kk-KZ" altLang="ru-RU" sz="1200" b="1" dirty="0">
                <a:latin typeface="Times New Roman" pitchFamily="18" charset="0"/>
                <a:cs typeface="Times New Roman" pitchFamily="18" charset="0"/>
              </a:rPr>
              <a:t>сағ. </a:t>
            </a:r>
            <a:r>
              <a:rPr lang="ru-RU" altLang="ru-RU" sz="1200" b="1" dirty="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2</a:t>
            </a:r>
            <a:r>
              <a:rPr lang="kk-KZ" altLang="ru-RU" sz="1200" b="1" dirty="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сәуір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Аздаған </a:t>
            </a:r>
            <a:r>
              <a:rPr lang="kk-KZ" sz="1200" dirty="0">
                <a:solidFill>
                  <a:prstClr val="black"/>
                </a:solidFill>
                <a:latin typeface="Times New Roman" pitchFamily="18" charset="0"/>
                <a:cs typeface="Times New Roman" pitchFamily="18" charset="0"/>
              </a:rPr>
              <a:t>бұ</a:t>
            </a:r>
            <a:r>
              <a:rPr lang="kk-KZ" sz="1200" dirty="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 жауын-шашынсыз. </a:t>
            </a:r>
            <a:r>
              <a:rPr lang="" sz="1200" dirty="0" smtClean="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солтүстіктен</a:t>
            </a:r>
            <a:r>
              <a:rPr lang="" sz="1200" dirty="0" smtClean="0">
                <a:solidFill>
                  <a:prstClr val="black"/>
                </a:solidFill>
                <a:latin typeface="Times New Roman" pitchFamily="18" charset="0"/>
                <a:cs typeface="Times New Roman" pitchFamily="18" charset="0"/>
              </a:rPr>
              <a:t>,  </a:t>
            </a:r>
            <a:r>
              <a:rPr lang="" sz="1200" dirty="0" smtClean="0">
                <a:solidFill>
                  <a:prstClr val="black"/>
                </a:solidFill>
                <a:latin typeface="Times New Roman" pitchFamily="18" charset="0"/>
                <a:cs typeface="Times New Roman" pitchFamily="18" charset="0"/>
              </a:rPr>
              <a:t>сол</a:t>
            </a:r>
            <a:r>
              <a:rPr lang="kk-KZ" sz="1200" dirty="0" smtClean="0">
                <a:solidFill>
                  <a:prstClr val="black"/>
                </a:solidFill>
                <a:latin typeface="Times New Roman" pitchFamily="18" charset="0"/>
                <a:cs typeface="Times New Roman" pitchFamily="18" charset="0"/>
              </a:rPr>
              <a:t>түстік-шығыстан </a:t>
            </a:r>
            <a:r>
              <a:rPr lang="kk-KZ" sz="1200" dirty="0" smtClean="0">
                <a:solidFill>
                  <a:prstClr val="black"/>
                </a:solidFill>
                <a:latin typeface="Times New Roman" pitchFamily="18" charset="0"/>
                <a:cs typeface="Times New Roman" pitchFamily="18" charset="0"/>
              </a:rPr>
              <a:t>соғады</a:t>
            </a:r>
            <a:r>
              <a:rPr lang="ru-RU"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5-10</a:t>
            </a:r>
            <a:r>
              <a:rPr lang="kk-KZ" sz="1200" dirty="0" smtClean="0">
                <a:solidFill>
                  <a:prstClr val="black"/>
                </a:solidFill>
                <a:latin typeface="Times New Roman" pitchFamily="18" charset="0"/>
                <a:cs typeface="Times New Roman" pitchFamily="18" charset="0"/>
              </a:rPr>
              <a:t>, күндіз </a:t>
            </a:r>
            <a:r>
              <a:rPr lang="" sz="1200" dirty="0" smtClean="0">
                <a:solidFill>
                  <a:prstClr val="black"/>
                </a:solidFill>
                <a:latin typeface="Times New Roman" pitchFamily="18" charset="0"/>
                <a:cs typeface="Times New Roman" pitchFamily="18" charset="0"/>
              </a:rPr>
              <a:t>ек</a:t>
            </a:r>
            <a:r>
              <a:rPr lang="kk-KZ" sz="1200" dirty="0" smtClean="0">
                <a:solidFill>
                  <a:prstClr val="black"/>
                </a:solidFill>
                <a:latin typeface="Times New Roman" pitchFamily="18" charset="0"/>
                <a:cs typeface="Times New Roman" pitchFamily="18" charset="0"/>
              </a:rPr>
              <a:t>піні 15-18</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4-6° </a:t>
            </a:r>
            <a:r>
              <a:rPr lang="kk-KZ" sz="1200" dirty="0" smtClean="0">
                <a:solidFill>
                  <a:prstClr val="black"/>
                </a:solidFill>
                <a:latin typeface="Times New Roman" pitchFamily="18" charset="0"/>
                <a:cs typeface="Times New Roman" pitchFamily="18" charset="0"/>
              </a:rPr>
              <a:t>аяз,</a:t>
            </a:r>
            <a:r>
              <a:rPr lang=""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9</a:t>
            </a:r>
            <a:r>
              <a:rPr lang="kk-KZ" sz="1200" dirty="0" smtClean="0">
                <a:solidFill>
                  <a:prstClr val="black"/>
                </a:solidFill>
                <a:latin typeface="Times New Roman" pitchFamily="18" charset="0"/>
                <a:cs typeface="Times New Roman" pitchFamily="18" charset="0"/>
              </a:rPr>
              <a:t>-11° </a:t>
            </a:r>
            <a:r>
              <a:rPr lang="kk-KZ" sz="1200" dirty="0" smtClean="0">
                <a:solidFill>
                  <a:prstClr val="black"/>
                </a:solidFill>
                <a:latin typeface="Times New Roman" pitchFamily="18" charset="0"/>
                <a:cs typeface="Times New Roman" pitchFamily="18" charset="0"/>
              </a:rPr>
              <a:t>жылы </a:t>
            </a:r>
            <a:r>
              <a:rPr lang="kk-KZ" sz="1200" dirty="0">
                <a:solidFill>
                  <a:prstClr val="black"/>
                </a:solidFill>
                <a:latin typeface="Times New Roman" pitchFamily="18" charset="0"/>
                <a:cs typeface="Times New Roman" pitchFamily="18" charset="0"/>
              </a:rPr>
              <a:t>болады</a:t>
            </a:r>
            <a:r>
              <a:rPr lang="kk-KZ" sz="1200" dirty="0" smtClean="0">
                <a:solidFill>
                  <a:prstClr val="black"/>
                </a:solidFill>
                <a:latin typeface="Times New Roman" pitchFamily="18" charset="0"/>
                <a:cs typeface="Times New Roman" pitchFamily="18" charset="0"/>
              </a:rPr>
              <a:t>.</a:t>
            </a:r>
          </a:p>
          <a:p>
            <a:pPr algn="just">
              <a:spcBef>
                <a:spcPts val="0"/>
              </a:spcBef>
              <a:defRPr/>
            </a:pPr>
            <a:endParaRPr lang="kk-KZ" sz="1200" dirty="0" smtClean="0">
              <a:solidFill>
                <a:prstClr val="black"/>
              </a:solidFill>
              <a:latin typeface="Times New Roman" pitchFamily="18" charset="0"/>
              <a:cs typeface="Times New Roman" pitchFamily="18" charset="0"/>
            </a:endParaRPr>
          </a:p>
          <a:p>
            <a:pPr algn="ctr">
              <a:spcBef>
                <a:spcPts val="0"/>
              </a:spcBef>
              <a:defRPr/>
            </a:pPr>
            <a:r>
              <a:rPr lang="ru-RU" altLang="ru-RU" sz="1200" b="1" dirty="0" smtClean="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27</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сәуірге</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kk-KZ" altLang="ru-RU" sz="1200" b="1" dirty="0" smtClean="0">
                <a:latin typeface="Times New Roman" pitchFamily="18" charset="0"/>
                <a:cs typeface="Times New Roman" pitchFamily="18" charset="0"/>
              </a:rPr>
              <a:t>26 сәуір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smtClean="0">
                <a:latin typeface="Times New Roman" panose="02020603050405020304" pitchFamily="18" charset="0"/>
                <a:cs typeface="Times New Roman" panose="02020603050405020304" pitchFamily="18" charset="0"/>
              </a:rPr>
              <a:t>27 </a:t>
            </a:r>
            <a:r>
              <a:rPr lang="kk-KZ" altLang="ru-RU" sz="1200" b="1" dirty="0">
                <a:latin typeface="Times New Roman" pitchFamily="18" charset="0"/>
                <a:cs typeface="Times New Roman" pitchFamily="18" charset="0"/>
              </a:rPr>
              <a:t>сәуір</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Аздаған бұ</a:t>
            </a:r>
            <a:r>
              <a:rPr lang="kk-KZ" sz="1200" dirty="0" smtClean="0">
                <a:solidFill>
                  <a:prstClr val="black"/>
                </a:solidFill>
                <a:latin typeface="Times New Roman" panose="02020603050405020304" pitchFamily="18" charset="0"/>
                <a:ea typeface="Calibri" panose="020F0502020204030204" pitchFamily="34" charset="0"/>
              </a:rPr>
              <a:t>лтты</a:t>
            </a:r>
            <a:r>
              <a:rPr lang="kk-KZ" sz="1200" dirty="0" smtClean="0">
                <a:solidFill>
                  <a:prstClr val="black"/>
                </a:solidFill>
                <a:latin typeface="Times New Roman" pitchFamily="18" charset="0"/>
                <a:cs typeface="Times New Roman" pitchFamily="18" charset="0"/>
              </a:rPr>
              <a:t>, жауын-шашынсыз.</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Жел</a:t>
            </a:r>
            <a:r>
              <a:rPr lang="ru-RU" sz="1200" dirty="0" smtClean="0">
                <a:solidFill>
                  <a:prstClr val="black"/>
                </a:solidFill>
                <a:latin typeface="Times New Roman" pitchFamily="18" charset="0"/>
                <a:cs typeface="Times New Roman" pitchFamily="18" charset="0"/>
              </a:rPr>
              <a:t> </a:t>
            </a:r>
            <a:r>
              <a:rPr lang="" sz="1200" dirty="0" smtClean="0">
                <a:solidFill>
                  <a:prstClr val="black"/>
                </a:solidFill>
                <a:latin typeface="Times New Roman" pitchFamily="18" charset="0"/>
                <a:cs typeface="Times New Roman" pitchFamily="18" charset="0"/>
              </a:rPr>
              <a:t>сол</a:t>
            </a:r>
            <a:r>
              <a:rPr lang="kk-KZ" sz="1200" dirty="0" smtClean="0">
                <a:solidFill>
                  <a:prstClr val="black"/>
                </a:solidFill>
                <a:latin typeface="Times New Roman" pitchFamily="18" charset="0"/>
                <a:cs typeface="Times New Roman" pitchFamily="18" charset="0"/>
              </a:rPr>
              <a:t>түстік-шығыстан </a:t>
            </a:r>
            <a:r>
              <a:rPr lang="ru-RU" sz="1200" dirty="0" err="1" smtClean="0">
                <a:solidFill>
                  <a:prstClr val="black"/>
                </a:solidFill>
                <a:latin typeface="Times New Roman" pitchFamily="18" charset="0"/>
                <a:cs typeface="Times New Roman" pitchFamily="18" charset="0"/>
              </a:rPr>
              <a:t>соғады</a:t>
            </a:r>
            <a:r>
              <a:rPr lang="kk-KZ" sz="1200" dirty="0" smtClean="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3-8</a:t>
            </a:r>
            <a:r>
              <a:rPr lang=""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3-5° </a:t>
            </a:r>
            <a:r>
              <a:rPr lang="kk-KZ" sz="1200" dirty="0" smtClean="0">
                <a:solidFill>
                  <a:prstClr val="black"/>
                </a:solidFill>
                <a:latin typeface="Times New Roman" pitchFamily="18" charset="0"/>
                <a:cs typeface="Times New Roman" pitchFamily="18" charset="0"/>
              </a:rPr>
              <a:t>аяз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0" name="TextBox 13"/>
          <p:cNvSpPr txBox="1"/>
          <p:nvPr/>
        </p:nvSpPr>
        <p:spPr>
          <a:xfrm>
            <a:off x="5044850" y="2338594"/>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44851" y="324416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165207370"/>
              </p:ext>
            </p:extLst>
          </p:nvPr>
        </p:nvGraphicFramePr>
        <p:xfrm>
          <a:off x="5033955" y="4020539"/>
          <a:ext cx="4691064" cy="246758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6860">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Факт </a:t>
                      </a:r>
                      <a:r>
                        <a:rPr lang="ru-RU" sz="9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ШЖШ асу </a:t>
                      </a:r>
                      <a:r>
                        <a:rPr lang="ru-RU" sz="900" dirty="0" err="1" smtClean="0">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Қалқыма бөлшектер</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РМ-2,5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0,039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РМ-10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0,023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779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1,558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1087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0,217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9716">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79</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0,395</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29716">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 </a:t>
                      </a:r>
                      <a:r>
                        <a:rPr lang="ru-RU" sz="900" dirty="0" err="1" smtClean="0">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29716">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Сероводород</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0,563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Бухтоярова Л.А. </a:t>
            </a:r>
            <a:r>
              <a:rPr lang="ru-RU" altLang="ru-RU" sz="1200" b="1" i="1" dirty="0" smtClean="0">
                <a:solidFill>
                  <a:srgbClr val="000000"/>
                </a:solidFill>
                <a:latin typeface="Times New Roman" panose="02020603050405020304" pitchFamily="18" charset="0"/>
                <a:cs typeface="Times New Roman" panose="02020603050405020304" pitchFamily="18" charset="0"/>
              </a:rPr>
              <a:t>/  Эрнст Л.В.</a:t>
            </a:r>
            <a:r>
              <a:rPr lang="" altLang="ru-RU" sz="1200" b="1" i="1" dirty="0" smtClean="0">
                <a:solidFill>
                  <a:srgbClr val="000000"/>
                </a:solidFill>
                <a:latin typeface="Times New Roman" panose="02020603050405020304" pitchFamily="18" charset="0"/>
                <a:cs typeface="Times New Roman" panose="02020603050405020304" pitchFamily="18" charset="0"/>
              </a:rPr>
              <a:t>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21372</TotalTime>
  <Words>624</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3639</cp:revision>
  <cp:lastPrinted>2021-07-01T03:56:27Z</cp:lastPrinted>
  <dcterms:created xsi:type="dcterms:W3CDTF">2018-03-27T06:03:00Z</dcterms:created>
  <dcterms:modified xsi:type="dcterms:W3CDTF">2024-04-25T07:27:13Z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