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02805984"/>
              </p:ext>
            </p:extLst>
          </p:nvPr>
        </p:nvGraphicFramePr>
        <p:xfrm>
          <a:off x="307975" y="2401809"/>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107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16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сәуір</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 </a:t>
                      </a:r>
                      <a:endPar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44269" y="224857"/>
            <a:ext cx="4803765" cy="2677656"/>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17 </a:t>
            </a:r>
            <a:r>
              <a:rPr lang="ru-RU" altLang="ru-RU" sz="1200" b="1" dirty="0" err="1" smtClean="0">
                <a:solidFill>
                  <a:prstClr val="black"/>
                </a:solidFill>
                <a:latin typeface="Times New Roman" panose="02020603050405020304" pitchFamily="18" charset="0"/>
                <a:cs typeface="Times New Roman" panose="02020603050405020304" pitchFamily="18" charset="0"/>
              </a:rPr>
              <a:t>сәуір</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16 </a:t>
            </a:r>
            <a:r>
              <a:rPr lang="kk-KZ" altLang="ru-RU" sz="1200" b="1" dirty="0">
                <a:solidFill>
                  <a:prstClr val="black"/>
                </a:solidFill>
                <a:latin typeface="Times New Roman" panose="02020603050405020304" pitchFamily="18" charset="0"/>
                <a:cs typeface="Times New Roman" panose="02020603050405020304" pitchFamily="18" charset="0"/>
              </a:rPr>
              <a:t>сәуір 2024 ж. сағ. 20-ден </a:t>
            </a:r>
            <a:r>
              <a:rPr lang="kk-KZ" altLang="ru-RU" sz="1200" b="1" dirty="0" smtClean="0">
                <a:solidFill>
                  <a:prstClr val="black"/>
                </a:solidFill>
                <a:latin typeface="Times New Roman" panose="02020603050405020304" pitchFamily="18" charset="0"/>
                <a:cs typeface="Times New Roman" panose="02020603050405020304" pitchFamily="18" charset="0"/>
              </a:rPr>
              <a:t>17 </a:t>
            </a:r>
            <a:r>
              <a:rPr lang="kk-KZ" altLang="ru-RU" sz="1200" b="1" dirty="0" smtClean="0">
                <a:solidFill>
                  <a:prstClr val="black"/>
                </a:solidFill>
                <a:latin typeface="Times New Roman" panose="02020603050405020304" pitchFamily="18" charset="0"/>
                <a:cs typeface="Times New Roman" panose="02020603050405020304" pitchFamily="18" charset="0"/>
              </a:rPr>
              <a:t>сәуір 2024 </a:t>
            </a:r>
            <a:r>
              <a:rPr lang="kk-KZ" altLang="ru-RU" sz="1200" b="1" dirty="0">
                <a:solidFill>
                  <a:prstClr val="black"/>
                </a:solidFill>
                <a:latin typeface="Times New Roman" panose="02020603050405020304" pitchFamily="18" charset="0"/>
                <a:cs typeface="Times New Roman" panose="02020603050405020304" pitchFamily="18" charset="0"/>
              </a:rPr>
              <a:t>ж. сағ. 20 дейін</a:t>
            </a:r>
          </a:p>
          <a:p>
            <a:pPr algn="just"/>
            <a:r>
              <a:rPr lang="kk-KZ" sz="1200" dirty="0">
                <a:solidFill>
                  <a:prstClr val="black"/>
                </a:solidFill>
                <a:latin typeface="Times New Roman" panose="02020603050405020304" pitchFamily="18" charset="0"/>
                <a:cs typeface="Times New Roman" panose="02020603050405020304" pitchFamily="18" charset="0"/>
              </a:rPr>
              <a:t>Көшпелі бұлтты, </a:t>
            </a:r>
            <a:r>
              <a:rPr lang="kk-KZ" sz="1200" dirty="0" smtClean="0">
                <a:solidFill>
                  <a:prstClr val="black"/>
                </a:solidFill>
                <a:latin typeface="Times New Roman" panose="02020603050405020304" pitchFamily="18" charset="0"/>
                <a:cs typeface="Times New Roman" panose="02020603050405020304" pitchFamily="18" charset="0"/>
              </a:rPr>
              <a:t>түнде </a:t>
            </a:r>
            <a:r>
              <a:rPr lang="kk-KZ" sz="1200" dirty="0">
                <a:solidFill>
                  <a:prstClr val="black"/>
                </a:solidFill>
                <a:latin typeface="Times New Roman" panose="02020603050405020304" pitchFamily="18" charset="0"/>
                <a:cs typeface="Times New Roman" panose="02020603050405020304" pitchFamily="18" charset="0"/>
              </a:rPr>
              <a:t>жаңбыр, </a:t>
            </a:r>
            <a:r>
              <a:rPr lang="kk-KZ" sz="1200" dirty="0" smtClean="0">
                <a:solidFill>
                  <a:prstClr val="black"/>
                </a:solidFill>
                <a:latin typeface="Times New Roman" panose="02020603050405020304" pitchFamily="18" charset="0"/>
                <a:cs typeface="Times New Roman" panose="02020603050405020304" pitchFamily="18" charset="0"/>
              </a:rPr>
              <a:t>найзағай. </a:t>
            </a:r>
            <a:r>
              <a:rPr lang="kk-KZ" sz="1200" dirty="0" smtClean="0">
                <a:solidFill>
                  <a:prstClr val="black"/>
                </a:solidFill>
                <a:latin typeface="Times New Roman" panose="02020603050405020304" pitchFamily="18" charset="0"/>
                <a:cs typeface="Times New Roman" panose="02020603050405020304" pitchFamily="18" charset="0"/>
              </a:rPr>
              <a:t>О</a:t>
            </a:r>
            <a:r>
              <a:rPr lang="kk-KZ" sz="1200" dirty="0" smtClean="0">
                <a:solidFill>
                  <a:prstClr val="black"/>
                </a:solidFill>
                <a:latin typeface="Times New Roman" panose="02020603050405020304" pitchFamily="18" charset="0"/>
                <a:cs typeface="Times New Roman" panose="02020603050405020304" pitchFamily="18" charset="0"/>
              </a:rPr>
              <a:t>ңтүстік-батыстан жел </a:t>
            </a:r>
            <a:r>
              <a:rPr lang="kk-KZ" sz="1200" dirty="0">
                <a:solidFill>
                  <a:prstClr val="black"/>
                </a:solidFill>
                <a:latin typeface="Times New Roman" panose="02020603050405020304" pitchFamily="18" charset="0"/>
                <a:cs typeface="Times New Roman" panose="02020603050405020304" pitchFamily="18" charset="0"/>
              </a:rPr>
              <a:t>соғады, күші </a:t>
            </a:r>
            <a:r>
              <a:rPr lang="kk-KZ" sz="1200" dirty="0" smtClean="0">
                <a:solidFill>
                  <a:prstClr val="black"/>
                </a:solidFill>
                <a:latin typeface="Times New Roman" panose="02020603050405020304" pitchFamily="18" charset="0"/>
                <a:cs typeface="Times New Roman" panose="02020603050405020304" pitchFamily="18" charset="0"/>
              </a:rPr>
              <a:t>9-14</a:t>
            </a:r>
            <a:r>
              <a:rPr lang="kk-KZ"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екпіні</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15-20 м/с</a:t>
            </a:r>
            <a:r>
              <a:rPr lang="kk-KZ" sz="1200" dirty="0">
                <a:solidFill>
                  <a:prstClr val="black"/>
                </a:solidFill>
                <a:latin typeface="Times New Roman" panose="02020603050405020304" pitchFamily="18" charset="0"/>
                <a:cs typeface="Times New Roman" panose="02020603050405020304" pitchFamily="18" charset="0"/>
              </a:rPr>
              <a:t>. Ауа температурасы түнде </a:t>
            </a:r>
            <a:r>
              <a:rPr lang="kk-KZ" sz="1200" dirty="0" smtClean="0">
                <a:solidFill>
                  <a:prstClr val="black"/>
                </a:solidFill>
                <a:latin typeface="Times New Roman" panose="02020603050405020304" pitchFamily="18" charset="0"/>
                <a:cs typeface="Times New Roman" panose="02020603050405020304" pitchFamily="18" charset="0"/>
              </a:rPr>
              <a:t>5-7, </a:t>
            </a:r>
            <a:r>
              <a:rPr lang="kk-KZ" sz="1200" dirty="0">
                <a:solidFill>
                  <a:prstClr val="black"/>
                </a:solidFill>
                <a:latin typeface="Times New Roman" panose="02020603050405020304" pitchFamily="18" charset="0"/>
                <a:cs typeface="Times New Roman" panose="02020603050405020304" pitchFamily="18" charset="0"/>
              </a:rPr>
              <a:t>күндіз </a:t>
            </a:r>
            <a:r>
              <a:rPr lang="kk-KZ" sz="1200" dirty="0" smtClean="0">
                <a:solidFill>
                  <a:prstClr val="black"/>
                </a:solidFill>
                <a:latin typeface="Times New Roman" panose="02020603050405020304" pitchFamily="18" charset="0"/>
                <a:cs typeface="Times New Roman" panose="02020603050405020304" pitchFamily="18" charset="0"/>
              </a:rPr>
              <a:t>15-17 </a:t>
            </a:r>
            <a:r>
              <a:rPr lang="kk-KZ" sz="1200" dirty="0">
                <a:solidFill>
                  <a:prstClr val="black"/>
                </a:solidFill>
                <a:latin typeface="Times New Roman" panose="02020603050405020304" pitchFamily="18" charset="0"/>
                <a:cs typeface="Times New Roman" panose="02020603050405020304" pitchFamily="18" charset="0"/>
              </a:rPr>
              <a:t>градус жылы.</a:t>
            </a:r>
            <a:endParaRPr lang="kk-KZ" sz="1200" b="1" dirty="0" smtClean="0">
              <a:latin typeface="Times New Roman" panose="02020603050405020304" pitchFamily="18" charset="0"/>
              <a:cs typeface="Times New Roman" panose="02020603050405020304" pitchFamily="18" charset="0"/>
            </a:endParaRPr>
          </a:p>
          <a:p>
            <a:pPr algn="ctr"/>
            <a:endParaRPr lang="kk-KZ" sz="1200" b="1" dirty="0" smtClean="0">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2023 </a:t>
            </a:r>
            <a:r>
              <a:rPr lang="kk-KZ" sz="1200" b="1" dirty="0">
                <a:latin typeface="Times New Roman" panose="02020603050405020304" pitchFamily="18" charset="0"/>
                <a:cs typeface="Times New Roman" panose="02020603050405020304" pitchFamily="18" charset="0"/>
              </a:rPr>
              <a:t>жылғы </a:t>
            </a:r>
            <a:r>
              <a:rPr lang="kk-KZ" sz="1200" b="1" dirty="0" smtClean="0">
                <a:latin typeface="Times New Roman" panose="02020603050405020304" pitchFamily="18" charset="0"/>
                <a:cs typeface="Times New Roman" panose="02020603050405020304" pitchFamily="18" charset="0"/>
              </a:rPr>
              <a:t>18 </a:t>
            </a:r>
            <a:r>
              <a:rPr lang="kk-KZ" sz="1200" b="1" dirty="0" smtClean="0">
                <a:latin typeface="Times New Roman" panose="02020603050405020304" pitchFamily="18" charset="0"/>
                <a:cs typeface="Times New Roman" panose="02020603050405020304" pitchFamily="18" charset="0"/>
              </a:rPr>
              <a:t>сәуір</a:t>
            </a:r>
          </a:p>
          <a:p>
            <a:pPr algn="ctr"/>
            <a:r>
              <a:rPr lang="kk-KZ"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17 </a:t>
            </a:r>
            <a:r>
              <a:rPr lang="kk-KZ" sz="1200" b="1" dirty="0" smtClean="0">
                <a:latin typeface="Times New Roman" panose="02020603050405020304" pitchFamily="18" charset="0"/>
                <a:cs typeface="Times New Roman" panose="02020603050405020304" pitchFamily="18" charset="0"/>
              </a:rPr>
              <a:t>сәуір сағ</a:t>
            </a:r>
            <a:r>
              <a:rPr lang="kk-KZ" sz="1200" b="1" dirty="0">
                <a:latin typeface="Times New Roman" panose="02020603050405020304" pitchFamily="18" charset="0"/>
                <a:cs typeface="Times New Roman" panose="02020603050405020304" pitchFamily="18" charset="0"/>
              </a:rPr>
              <a:t>.  21-ден бастап </a:t>
            </a:r>
            <a:r>
              <a:rPr lang="kk-KZ" sz="1200" b="1" dirty="0" smtClean="0">
                <a:latin typeface="Times New Roman" panose="02020603050405020304" pitchFamily="18" charset="0"/>
                <a:cs typeface="Times New Roman" panose="02020603050405020304" pitchFamily="18" charset="0"/>
              </a:rPr>
              <a:t>18 </a:t>
            </a:r>
            <a:r>
              <a:rPr lang="kk-KZ" sz="1200" b="1" dirty="0">
                <a:latin typeface="Times New Roman" panose="02020603050405020304" pitchFamily="18" charset="0"/>
                <a:cs typeface="Times New Roman" panose="02020603050405020304" pitchFamily="18" charset="0"/>
              </a:rPr>
              <a:t>сәуір сағ. 09-ға дейін </a:t>
            </a:r>
          </a:p>
          <a:p>
            <a:pPr lvl="0" algn="just"/>
            <a:r>
              <a:rPr lang="kk-KZ" sz="1200" dirty="0">
                <a:solidFill>
                  <a:prstClr val="black"/>
                </a:solidFill>
                <a:latin typeface="Times New Roman" panose="02020603050405020304" pitchFamily="18" charset="0"/>
                <a:cs typeface="Times New Roman" panose="02020603050405020304" pitchFamily="18" charset="0"/>
              </a:rPr>
              <a:t>Көшпелі бұлтты, </a:t>
            </a:r>
            <a:r>
              <a:rPr lang="kk-KZ" sz="1200" dirty="0" smtClean="0">
                <a:solidFill>
                  <a:prstClr val="black"/>
                </a:solidFill>
                <a:latin typeface="Times New Roman" panose="02020603050405020304" pitchFamily="18" charset="0"/>
                <a:cs typeface="Times New Roman" panose="02020603050405020304" pitchFamily="18" charset="0"/>
              </a:rPr>
              <a:t>жауын-шашынсыз. </a:t>
            </a:r>
            <a:r>
              <a:rPr lang="kk-KZ" sz="1200" dirty="0">
                <a:solidFill>
                  <a:prstClr val="black"/>
                </a:solidFill>
                <a:latin typeface="Times New Roman" panose="02020603050405020304" pitchFamily="18" charset="0"/>
                <a:cs typeface="Times New Roman" panose="02020603050405020304" pitchFamily="18" charset="0"/>
              </a:rPr>
              <a:t>Оңтүстіктен, оңтүстік-батыстан жел соғады, </a:t>
            </a:r>
            <a:r>
              <a:rPr lang="kk-KZ" sz="1200" dirty="0" smtClean="0">
                <a:solidFill>
                  <a:prstClr val="black"/>
                </a:solidFill>
                <a:latin typeface="Times New Roman" panose="02020603050405020304" pitchFamily="18" charset="0"/>
                <a:cs typeface="Times New Roman" panose="02020603050405020304" pitchFamily="18" charset="0"/>
              </a:rPr>
              <a:t>күші 9-14 м/с. </a:t>
            </a:r>
            <a:r>
              <a:rPr lang="kk-KZ" sz="1200" dirty="0">
                <a:solidFill>
                  <a:prstClr val="black"/>
                </a:solidFill>
                <a:latin typeface="Times New Roman" panose="02020603050405020304" pitchFamily="18" charset="0"/>
                <a:cs typeface="Times New Roman" panose="02020603050405020304" pitchFamily="18" charset="0"/>
              </a:rPr>
              <a:t>Ауа </a:t>
            </a:r>
            <a:r>
              <a:rPr lang="kk-KZ" sz="1200" smtClean="0">
                <a:solidFill>
                  <a:prstClr val="black"/>
                </a:solidFill>
                <a:latin typeface="Times New Roman" panose="02020603050405020304" pitchFamily="18" charset="0"/>
                <a:cs typeface="Times New Roman" panose="02020603050405020304" pitchFamily="18" charset="0"/>
              </a:rPr>
              <a:t>температурасы </a:t>
            </a:r>
            <a:r>
              <a:rPr lang="kk-KZ" sz="1200" smtClean="0">
                <a:solidFill>
                  <a:prstClr val="black"/>
                </a:solidFill>
                <a:latin typeface="Times New Roman" panose="02020603050405020304" pitchFamily="18" charset="0"/>
                <a:cs typeface="Times New Roman" panose="02020603050405020304" pitchFamily="18" charset="0"/>
              </a:rPr>
              <a:t>8-10 </a:t>
            </a:r>
            <a:r>
              <a:rPr lang="kk-KZ" sz="1200" dirty="0">
                <a:solidFill>
                  <a:prstClr val="black"/>
                </a:solidFill>
                <a:latin typeface="Times New Roman" panose="02020603050405020304" pitchFamily="18" charset="0"/>
                <a:cs typeface="Times New Roman" panose="02020603050405020304" pitchFamily="18" charset="0"/>
              </a:rPr>
              <a:t>градус жылы болады</a:t>
            </a:r>
            <a:r>
              <a:rPr lang="ru-RU" sz="1200" dirty="0" smtClean="0">
                <a:solidFill>
                  <a:prstClr val="black"/>
                </a:solidFill>
                <a:latin typeface="Times New Roman" panose="02020603050405020304" pitchFamily="18" charset="0"/>
                <a:cs typeface="Times New Roman" panose="02020603050405020304" pitchFamily="18" charset="0"/>
              </a:rPr>
              <a:t>.</a:t>
            </a:r>
            <a:endParaRPr lang="kk-KZ" sz="1200" dirty="0" smtClean="0">
              <a:solidFill>
                <a:prstClr val="black"/>
              </a:solidFill>
              <a:latin typeface="Times New Roman" panose="02020603050405020304" pitchFamily="18" charset="0"/>
              <a:cs typeface="Times New Roman" panose="02020603050405020304" pitchFamily="18" charset="0"/>
            </a:endParaRP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24458445"/>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27</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0.054</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latin typeface="Calibri"/>
                        </a:rPr>
                        <a:t>9705</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latin typeface="Calibri"/>
                        </a:rPr>
                        <a:t>1,941</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latin typeface="Calibri"/>
                        </a:rPr>
                        <a:t>9</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0.0</a:t>
                      </a:r>
                      <a:r>
                        <a:rPr lang="en-US" sz="1100" b="0" i="0" u="none" strike="noStrike" dirty="0" smtClean="0">
                          <a:solidFill>
                            <a:srgbClr val="000000"/>
                          </a:solidFill>
                          <a:latin typeface="Calibri"/>
                        </a:rPr>
                        <a:t>45</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latin typeface="Calibri"/>
                        </a:rPr>
                        <a:t>31</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a:t>
                      </a:r>
                      <a:r>
                        <a:rPr lang="en-US" sz="1100" b="0" i="0" u="none" strike="noStrike" dirty="0" smtClean="0">
                          <a:solidFill>
                            <a:srgbClr val="000000"/>
                          </a:solidFill>
                          <a:latin typeface="Calibri"/>
                        </a:rPr>
                        <a:t>077</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0.2</a:t>
                      </a:r>
                      <a:r>
                        <a:rPr lang="en-US" sz="1100" b="0" i="0" u="none" strike="noStrike" dirty="0" smtClean="0">
                          <a:solidFill>
                            <a:srgbClr val="000000"/>
                          </a:solidFill>
                          <a:latin typeface="Calibri"/>
                        </a:rPr>
                        <a:t>38</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Қостанай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00934" y="3361664"/>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44269" y="2487014"/>
            <a:ext cx="4691590"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17,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18 </a:t>
            </a:r>
            <a:r>
              <a:rPr lang="ru-RU" sz="1200" dirty="0" err="1">
                <a:solidFill>
                  <a:prstClr val="black"/>
                </a:solidFill>
                <a:latin typeface="Times New Roman" panose="02020603050405020304" pitchFamily="18" charset="0"/>
                <a:cs typeface="Times New Roman" panose="02020603050405020304" pitchFamily="18" charset="0"/>
              </a:rPr>
              <a:t>сәуір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сейілу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Жалпы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төмен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С. Лемешко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19787</TotalTime>
  <Words>583</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3738</cp:revision>
  <cp:lastPrinted>2021-07-01T07:38:07Z</cp:lastPrinted>
  <dcterms:created xsi:type="dcterms:W3CDTF">2018-03-27T06:03:00Z</dcterms:created>
  <dcterms:modified xsi:type="dcterms:W3CDTF">2024-04-16T09:30:00Z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