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84"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70732295"/>
              </p:ext>
            </p:extLst>
          </p:nvPr>
        </p:nvGraphicFramePr>
        <p:xfrm>
          <a:off x="307975" y="2401809"/>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96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05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сәуір</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 </a:t>
                      </a:r>
                      <a:endPar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89453" y="312926"/>
            <a:ext cx="4600052" cy="2677656"/>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06 </a:t>
            </a:r>
            <a:r>
              <a:rPr lang="ru-RU" altLang="ru-RU" sz="1200" b="1" dirty="0" err="1" smtClean="0">
                <a:solidFill>
                  <a:prstClr val="black"/>
                </a:solidFill>
                <a:latin typeface="Times New Roman" panose="02020603050405020304" pitchFamily="18" charset="0"/>
                <a:cs typeface="Times New Roman" panose="02020603050405020304" pitchFamily="18" charset="0"/>
              </a:rPr>
              <a:t>сәуір</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05 </a:t>
            </a:r>
            <a:r>
              <a:rPr lang="kk-KZ" altLang="ru-RU" sz="1200" b="1" dirty="0">
                <a:solidFill>
                  <a:prstClr val="black"/>
                </a:solidFill>
                <a:latin typeface="Times New Roman" panose="02020603050405020304" pitchFamily="18" charset="0"/>
                <a:cs typeface="Times New Roman" panose="02020603050405020304" pitchFamily="18" charset="0"/>
              </a:rPr>
              <a:t>сәуір 2024 ж. сағ. 20-ден </a:t>
            </a:r>
            <a:r>
              <a:rPr lang="kk-KZ" altLang="ru-RU" sz="1200" b="1" dirty="0" smtClean="0">
                <a:solidFill>
                  <a:prstClr val="black"/>
                </a:solidFill>
                <a:latin typeface="Times New Roman" panose="02020603050405020304" pitchFamily="18" charset="0"/>
                <a:cs typeface="Times New Roman" panose="02020603050405020304" pitchFamily="18" charset="0"/>
              </a:rPr>
              <a:t>06 сәуір 2024 </a:t>
            </a:r>
            <a:r>
              <a:rPr lang="kk-KZ" altLang="ru-RU" sz="1200" b="1" dirty="0">
                <a:solidFill>
                  <a:prstClr val="black"/>
                </a:solidFill>
                <a:latin typeface="Times New Roman" panose="02020603050405020304" pitchFamily="18" charset="0"/>
                <a:cs typeface="Times New Roman" panose="02020603050405020304" pitchFamily="18" charset="0"/>
              </a:rPr>
              <a:t>ж. сағ. 20 дейін</a:t>
            </a:r>
          </a:p>
          <a:p>
            <a:pPr algn="just"/>
            <a:r>
              <a:rPr lang="kk-KZ" sz="1200" dirty="0">
                <a:solidFill>
                  <a:prstClr val="black"/>
                </a:solidFill>
                <a:latin typeface="Times New Roman" panose="02020603050405020304" pitchFamily="18" charset="0"/>
                <a:cs typeface="Times New Roman" panose="02020603050405020304" pitchFamily="18" charset="0"/>
              </a:rPr>
              <a:t>Көшпелі </a:t>
            </a:r>
            <a:r>
              <a:rPr lang="kk-KZ" sz="1200" dirty="0" smtClean="0">
                <a:solidFill>
                  <a:prstClr val="black"/>
                </a:solidFill>
                <a:latin typeface="Times New Roman" panose="02020603050405020304" pitchFamily="18" charset="0"/>
                <a:cs typeface="Times New Roman" panose="02020603050405020304" pitchFamily="18" charset="0"/>
              </a:rPr>
              <a:t>бұлтты, жауын-шашынсыз, </a:t>
            </a:r>
            <a:r>
              <a:rPr lang="kk-KZ" sz="1200" dirty="0" smtClean="0">
                <a:solidFill>
                  <a:prstClr val="black"/>
                </a:solidFill>
                <a:latin typeface="Times New Roman" panose="02020603050405020304" pitchFamily="18" charset="0"/>
                <a:cs typeface="Times New Roman" panose="02020603050405020304" pitchFamily="18" charset="0"/>
              </a:rPr>
              <a:t>тұман</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Оңтүстік-батыстан соғатын </a:t>
            </a:r>
            <a:r>
              <a:rPr lang="kk-KZ" sz="1200" dirty="0" smtClean="0">
                <a:solidFill>
                  <a:prstClr val="black"/>
                </a:solidFill>
                <a:latin typeface="Times New Roman" panose="02020603050405020304" pitchFamily="18" charset="0"/>
                <a:cs typeface="Times New Roman" panose="02020603050405020304" pitchFamily="18" charset="0"/>
              </a:rPr>
              <a:t>жел </a:t>
            </a:r>
            <a:r>
              <a:rPr lang="kk-KZ" sz="1200" dirty="0" smtClean="0">
                <a:solidFill>
                  <a:prstClr val="black"/>
                </a:solidFill>
                <a:latin typeface="Times New Roman" panose="02020603050405020304" pitchFamily="18" charset="0"/>
                <a:cs typeface="Times New Roman" panose="02020603050405020304" pitchFamily="18" charset="0"/>
              </a:rPr>
              <a:t>солтүстік-шығысқа ауысады, </a:t>
            </a:r>
            <a:r>
              <a:rPr lang="kk-KZ" sz="1200" dirty="0" smtClean="0">
                <a:solidFill>
                  <a:prstClr val="black"/>
                </a:solidFill>
                <a:latin typeface="Times New Roman" panose="02020603050405020304" pitchFamily="18" charset="0"/>
                <a:cs typeface="Times New Roman" panose="02020603050405020304" pitchFamily="18" charset="0"/>
              </a:rPr>
              <a:t>күші </a:t>
            </a:r>
            <a:r>
              <a:rPr lang="kk-KZ" sz="1200" dirty="0" smtClean="0">
                <a:solidFill>
                  <a:prstClr val="black"/>
                </a:solidFill>
                <a:latin typeface="Times New Roman" panose="02020603050405020304" pitchFamily="18" charset="0"/>
                <a:cs typeface="Times New Roman" panose="02020603050405020304" pitchFamily="18" charset="0"/>
              </a:rPr>
              <a:t>7-12 </a:t>
            </a:r>
            <a:r>
              <a:rPr lang="kk-KZ" sz="1200" dirty="0" smtClean="0">
                <a:solidFill>
                  <a:prstClr val="black"/>
                </a:solidFill>
                <a:latin typeface="Times New Roman" panose="02020603050405020304" pitchFamily="18" charset="0"/>
                <a:cs typeface="Times New Roman" panose="02020603050405020304" pitchFamily="18" charset="0"/>
              </a:rPr>
              <a:t>м/с</a:t>
            </a:r>
            <a:r>
              <a:rPr lang="kk-KZ" sz="1200" dirty="0">
                <a:solidFill>
                  <a:prstClr val="black"/>
                </a:solidFill>
                <a:latin typeface="Times New Roman" panose="02020603050405020304" pitchFamily="18" charset="0"/>
                <a:cs typeface="Times New Roman" panose="02020603050405020304" pitchFamily="18" charset="0"/>
              </a:rPr>
              <a:t>. Ауа температурасы түнде </a:t>
            </a:r>
            <a:r>
              <a:rPr lang="kk-KZ" sz="1200" dirty="0" smtClean="0">
                <a:solidFill>
                  <a:prstClr val="black"/>
                </a:solidFill>
                <a:latin typeface="Times New Roman" panose="02020603050405020304" pitchFamily="18" charset="0"/>
                <a:cs typeface="Times New Roman" panose="02020603050405020304" pitchFamily="18" charset="0"/>
              </a:rPr>
              <a:t>0-2, күндіз </a:t>
            </a:r>
            <a:r>
              <a:rPr lang="kk-KZ" sz="1200" dirty="0" smtClean="0">
                <a:solidFill>
                  <a:prstClr val="black"/>
                </a:solidFill>
                <a:latin typeface="Times New Roman" panose="02020603050405020304" pitchFamily="18" charset="0"/>
                <a:cs typeface="Times New Roman" panose="02020603050405020304" pitchFamily="18" charset="0"/>
              </a:rPr>
              <a:t>12-14 </a:t>
            </a:r>
            <a:r>
              <a:rPr lang="kk-KZ" sz="1200" dirty="0">
                <a:solidFill>
                  <a:prstClr val="black"/>
                </a:solidFill>
                <a:latin typeface="Times New Roman" panose="02020603050405020304" pitchFamily="18" charset="0"/>
                <a:cs typeface="Times New Roman" panose="02020603050405020304" pitchFamily="18" charset="0"/>
              </a:rPr>
              <a:t>градус </a:t>
            </a:r>
            <a:r>
              <a:rPr lang="kk-KZ" sz="1200" dirty="0" smtClean="0">
                <a:solidFill>
                  <a:prstClr val="black"/>
                </a:solidFill>
                <a:latin typeface="Times New Roman" panose="02020603050405020304" pitchFamily="18" charset="0"/>
                <a:cs typeface="Times New Roman" panose="02020603050405020304" pitchFamily="18" charset="0"/>
              </a:rPr>
              <a:t>жылы</a:t>
            </a:r>
            <a:r>
              <a:rPr lang="kk-KZ"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болады.</a:t>
            </a:r>
          </a:p>
          <a:p>
            <a:pPr algn="just"/>
            <a:endParaRPr lang="ru-RU" sz="1200" dirty="0" smtClean="0">
              <a:solidFill>
                <a:prstClr val="black"/>
              </a:solidFill>
              <a:latin typeface="Times New Roman" panose="02020603050405020304" pitchFamily="18" charset="0"/>
              <a:cs typeface="Times New Roman" panose="02020603050405020304" pitchFamily="18" charset="0"/>
            </a:endParaRPr>
          </a:p>
          <a:p>
            <a:pPr algn="ctr"/>
            <a:r>
              <a:rPr lang="kk-KZ" sz="1200" b="1" dirty="0">
                <a:latin typeface="Times New Roman" panose="02020603050405020304" pitchFamily="18" charset="0"/>
                <a:cs typeface="Times New Roman" panose="02020603050405020304" pitchFamily="18" charset="0"/>
              </a:rPr>
              <a:t>2023 жылғы </a:t>
            </a:r>
            <a:r>
              <a:rPr lang="kk-KZ" sz="1200" b="1" dirty="0" smtClean="0">
                <a:latin typeface="Times New Roman" panose="02020603050405020304" pitchFamily="18" charset="0"/>
                <a:cs typeface="Times New Roman" panose="02020603050405020304" pitchFamily="18" charset="0"/>
              </a:rPr>
              <a:t>07 </a:t>
            </a:r>
            <a:r>
              <a:rPr lang="kk-KZ" sz="1200" b="1" dirty="0">
                <a:latin typeface="Times New Roman" panose="02020603050405020304" pitchFamily="18" charset="0"/>
                <a:cs typeface="Times New Roman" panose="02020603050405020304" pitchFamily="18" charset="0"/>
              </a:rPr>
              <a:t>сәуір</a:t>
            </a:r>
          </a:p>
          <a:p>
            <a:pPr algn="ct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06 сәуір сағ</a:t>
            </a:r>
            <a:r>
              <a:rPr lang="kk-KZ" sz="1200" b="1" dirty="0">
                <a:latin typeface="Times New Roman" panose="02020603050405020304" pitchFamily="18" charset="0"/>
                <a:cs typeface="Times New Roman" panose="02020603050405020304" pitchFamily="18" charset="0"/>
              </a:rPr>
              <a:t>.  21-ден бастап </a:t>
            </a:r>
            <a:r>
              <a:rPr lang="kk-KZ" sz="1200" b="1" dirty="0" smtClean="0">
                <a:latin typeface="Times New Roman" panose="02020603050405020304" pitchFamily="18" charset="0"/>
                <a:cs typeface="Times New Roman" panose="02020603050405020304" pitchFamily="18" charset="0"/>
              </a:rPr>
              <a:t>07 </a:t>
            </a:r>
            <a:r>
              <a:rPr lang="kk-KZ" sz="1200" b="1" dirty="0">
                <a:latin typeface="Times New Roman" panose="02020603050405020304" pitchFamily="18" charset="0"/>
                <a:cs typeface="Times New Roman" panose="02020603050405020304" pitchFamily="18" charset="0"/>
              </a:rPr>
              <a:t>сәуір сағ. 09-ға дейін </a:t>
            </a:r>
          </a:p>
          <a:p>
            <a:pPr lvl="0" algn="just"/>
            <a:r>
              <a:rPr lang="ru-RU" sz="1200" dirty="0" smtClean="0">
                <a:solidFill>
                  <a:prstClr val="black"/>
                </a:solidFill>
                <a:latin typeface="Times New Roman" panose="02020603050405020304" pitchFamily="18" charset="0"/>
                <a:cs typeface="Times New Roman" panose="02020603050405020304" pitchFamily="18" charset="0"/>
              </a:rPr>
              <a:t>Көшпелі </a:t>
            </a:r>
            <a:r>
              <a:rPr lang="ru-RU" sz="1200" dirty="0" err="1" smtClean="0">
                <a:solidFill>
                  <a:prstClr val="black"/>
                </a:solidFill>
                <a:latin typeface="Times New Roman" panose="02020603050405020304" pitchFamily="18" charset="0"/>
                <a:cs typeface="Times New Roman" panose="02020603050405020304" pitchFamily="18" charset="0"/>
              </a:rPr>
              <a:t>бұлтты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жауын-шашынсыз</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Сол</a:t>
            </a:r>
            <a:r>
              <a:rPr lang="kk-KZ" sz="1200" dirty="0" smtClean="0">
                <a:solidFill>
                  <a:prstClr val="black"/>
                </a:solidFill>
                <a:latin typeface="Times New Roman" panose="02020603050405020304" pitchFamily="18" charset="0"/>
                <a:cs typeface="Times New Roman" panose="02020603050405020304" pitchFamily="18" charset="0"/>
              </a:rPr>
              <a:t>түстік-шығыстан </a:t>
            </a:r>
            <a:r>
              <a:rPr lang="kk-KZ" sz="1200" kern="1400" dirty="0" smtClean="0">
                <a:solidFill>
                  <a:srgbClr val="000000"/>
                </a:solidFill>
                <a:latin typeface="Times New Roman" panose="02020603050405020304" pitchFamily="18" charset="0"/>
                <a:ea typeface="Times New Roman" panose="02020603050405020304" pitchFamily="18" charset="0"/>
              </a:rPr>
              <a:t>жел </a:t>
            </a:r>
            <a:r>
              <a:rPr lang="kk-KZ" sz="1200" kern="1400" dirty="0">
                <a:solidFill>
                  <a:srgbClr val="000000"/>
                </a:solidFill>
                <a:latin typeface="Times New Roman" panose="02020603050405020304" pitchFamily="18" charset="0"/>
                <a:ea typeface="Times New Roman" panose="02020603050405020304" pitchFamily="18" charset="0"/>
              </a:rPr>
              <a:t>соғады, </a:t>
            </a:r>
            <a:r>
              <a:rPr lang="kk-KZ" sz="1200" kern="1400">
                <a:solidFill>
                  <a:srgbClr val="000000"/>
                </a:solidFill>
                <a:latin typeface="Times New Roman" panose="02020603050405020304" pitchFamily="18" charset="0"/>
                <a:ea typeface="Times New Roman" panose="02020603050405020304" pitchFamily="18" charset="0"/>
              </a:rPr>
              <a:t>күші </a:t>
            </a:r>
            <a:r>
              <a:rPr lang="kk-KZ" sz="1200" kern="1400" smtClean="0">
                <a:solidFill>
                  <a:srgbClr val="000000"/>
                </a:solidFill>
                <a:latin typeface="Times New Roman" panose="02020603050405020304" pitchFamily="18" charset="0"/>
                <a:ea typeface="Times New Roman" panose="02020603050405020304" pitchFamily="18" charset="0"/>
              </a:rPr>
              <a:t>7-12 </a:t>
            </a:r>
            <a:r>
              <a:rPr lang="kk-KZ" sz="1200" kern="1400" dirty="0">
                <a:solidFill>
                  <a:srgbClr val="000000"/>
                </a:solidFill>
                <a:latin typeface="Times New Roman" panose="02020603050405020304" pitchFamily="18" charset="0"/>
                <a:ea typeface="Times New Roman" panose="02020603050405020304" pitchFamily="18" charset="0"/>
              </a:rPr>
              <a:t>м/с</a:t>
            </a:r>
            <a:r>
              <a:rPr lang="kk-KZ" sz="1200" dirty="0">
                <a:solidFill>
                  <a:prstClr val="black"/>
                </a:solidFill>
                <a:latin typeface="Times New Roman" panose="02020603050405020304" pitchFamily="18" charset="0"/>
                <a:cs typeface="Times New Roman" panose="02020603050405020304" pitchFamily="18" charset="0"/>
              </a:rPr>
              <a:t>. Ауа </a:t>
            </a:r>
            <a:r>
              <a:rPr lang="kk-KZ" sz="1200" dirty="0" smtClean="0">
                <a:solidFill>
                  <a:prstClr val="black"/>
                </a:solidFill>
                <a:latin typeface="Times New Roman" panose="02020603050405020304" pitchFamily="18" charset="0"/>
                <a:cs typeface="Times New Roman" panose="02020603050405020304" pitchFamily="18" charset="0"/>
              </a:rPr>
              <a:t>температурасы 0-2 градус жылы болады</a:t>
            </a:r>
            <a:r>
              <a:rPr lang="ru-RU" sz="1200" dirty="0" smtClean="0">
                <a:solidFill>
                  <a:prstClr val="black"/>
                </a:solidFill>
                <a:latin typeface="Times New Roman" panose="02020603050405020304" pitchFamily="18" charset="0"/>
                <a:cs typeface="Times New Roman" panose="02020603050405020304" pitchFamily="18" charset="0"/>
              </a:rPr>
              <a:t>.</a:t>
            </a:r>
            <a:endParaRPr lang="kk-KZ" sz="1200" dirty="0" smtClean="0">
              <a:solidFill>
                <a:prstClr val="black"/>
              </a:solidFill>
              <a:latin typeface="Times New Roman" panose="02020603050405020304" pitchFamily="18" charset="0"/>
              <a:cs typeface="Times New Roman" panose="02020603050405020304" pitchFamily="18" charset="0"/>
            </a:endParaRP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466811207"/>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788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Қостанай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990668" y="3482363"/>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23956" y="2645827"/>
            <a:ext cx="4691590"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06,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07 </a:t>
            </a:r>
            <a:r>
              <a:rPr lang="ru-RU" sz="1200" dirty="0" err="1">
                <a:solidFill>
                  <a:prstClr val="black"/>
                </a:solidFill>
                <a:latin typeface="Times New Roman" panose="02020603050405020304" pitchFamily="18" charset="0"/>
                <a:cs typeface="Times New Roman" panose="02020603050405020304" pitchFamily="18" charset="0"/>
              </a:rPr>
              <a:t>сәуір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сейілу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Жалпы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төмен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Н. </a:t>
            </a:r>
            <a:r>
              <a:rPr lang="kk-KZ" altLang="ru-RU" sz="1200" b="1" i="1" smtClean="0">
                <a:solidFill>
                  <a:srgbClr val="000000"/>
                </a:solidFill>
                <a:latin typeface="Times New Roman" panose="02020603050405020304" pitchFamily="18" charset="0"/>
                <a:cs typeface="Times New Roman" panose="02020603050405020304" pitchFamily="18" charset="0"/>
              </a:rPr>
              <a:t>Казиева</a:t>
            </a:r>
            <a:r>
              <a:rPr lang="ru-RU"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19625</TotalTime>
  <Words>577</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3715</cp:revision>
  <cp:lastPrinted>2021-07-01T07:38:07Z</cp:lastPrinted>
  <dcterms:created xsi:type="dcterms:W3CDTF">2018-03-27T06:03:00Z</dcterms:created>
  <dcterms:modified xsi:type="dcterms:W3CDTF">2024-04-05T06:14:46Z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