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
  </p:notesMasterIdLst>
  <p:sldIdLst>
    <p:sldId id="261" r:id="rId2"/>
    <p:sldId id="266" r:id="rId3"/>
    <p:sldId id="265" r:id="rId4"/>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B8005"/>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p:restoredLeft sz="4363" autoAdjust="0"/>
    <p:restoredTop sz="92000" autoAdjust="0"/>
  </p:normalViewPr>
  <p:slideViewPr>
    <p:cSldViewPr showGuides="1">
      <p:cViewPr>
        <p:scale>
          <a:sx n="98" d="100"/>
          <a:sy n="98" d="100"/>
        </p:scale>
        <p:origin x="-732" y="-33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95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2024 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04 </a:t>
                      </a:r>
                      <a:r>
                        <a:rPr lang="kk-KZ" altLang="zh-CN" sz="1200" b="1" i="1" u="none" kern="1200" baseline="0" dirty="0">
                          <a:solidFill>
                            <a:schemeClr val="tx1"/>
                          </a:solidFill>
                          <a:latin typeface="Times New Roman" pitchFamily="18" charset="0"/>
                          <a:ea typeface="+mn-ea"/>
                          <a:cs typeface="Times New Roman" pitchFamily="18" charset="0"/>
                        </a:rPr>
                        <a:t>сәуір</a:t>
                      </a:r>
                      <a:endParaRPr lang="zh-CN" altLang="x-none" sz="1200" b="1" i="1" dirty="0">
                        <a:solidFill>
                          <a:srgbClr val="002060"/>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724895798"/>
              </p:ext>
            </p:extLst>
          </p:nvPr>
        </p:nvGraphicFramePr>
        <p:xfrm>
          <a:off x="5088998" y="6527166"/>
          <a:ext cx="4628106" cy="320040"/>
        </p:xfrm>
        <a:graphic>
          <a:graphicData uri="http://schemas.openxmlformats.org/drawingml/2006/table">
            <a:tbl>
              <a:tblPr/>
              <a:tblGrid>
                <a:gridCol w="4628106">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03 </a:t>
            </a:r>
            <a:r>
              <a:rPr lang="kk-KZ" altLang="ru-RU" sz="1200" b="1" dirty="0">
                <a:solidFill>
                  <a:srgbClr val="000000"/>
                </a:solidFill>
                <a:latin typeface="Times New Roman" pitchFamily="18" charset="0"/>
                <a:cs typeface="Times New Roman" pitchFamily="18" charset="0"/>
              </a:rPr>
              <a:t>сәуір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3150677754"/>
              </p:ext>
            </p:extLst>
          </p:nvPr>
        </p:nvGraphicFramePr>
        <p:xfrm>
          <a:off x="5025009" y="3996001"/>
          <a:ext cx="4536503" cy="2460753"/>
        </p:xfrm>
        <a:graphic>
          <a:graphicData uri="http://schemas.openxmlformats.org/drawingml/2006/table">
            <a:tbl>
              <a:tblPr firstRow="1" bandRow="1">
                <a:tableStyleId>{5C22544A-7EE6-4342-B048-85BDC9FD1C3A}</a:tableStyleId>
              </a:tblPr>
              <a:tblGrid>
                <a:gridCol w="1656183">
                  <a:extLst>
                    <a:ext uri="{9D8B030D-6E8A-4147-A177-3AD203B41FA5}">
                      <a16:colId xmlns="" xmlns:a16="http://schemas.microsoft.com/office/drawing/2014/main" val="3583770891"/>
                    </a:ext>
                  </a:extLst>
                </a:gridCol>
                <a:gridCol w="1656184">
                  <a:extLst>
                    <a:ext uri="{9D8B030D-6E8A-4147-A177-3AD203B41FA5}">
                      <a16:colId xmlns="" xmlns:a16="http://schemas.microsoft.com/office/drawing/2014/main" val="1276116030"/>
                    </a:ext>
                  </a:extLst>
                </a:gridCol>
                <a:gridCol w="1224136">
                  <a:extLst>
                    <a:ext uri="{9D8B030D-6E8A-4147-A177-3AD203B41FA5}">
                      <a16:colId xmlns="" xmlns:a16="http://schemas.microsoft.com/office/drawing/2014/main" val="2096923049"/>
                    </a:ext>
                  </a:extLst>
                </a:gridCol>
              </a:tblGrid>
              <a:tr h="39282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92823">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1</a:t>
                      </a: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0,00</a:t>
                      </a: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33433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12</a:t>
                      </a: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0,02</a:t>
                      </a: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334338">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448</a:t>
                      </a: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0,1</a:t>
                      </a: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33433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94</a:t>
                      </a: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0,4</a:t>
                      </a: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33433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22</a:t>
                      </a: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0,1</a:t>
                      </a: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334338">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3</a:t>
                      </a: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0,4</a:t>
                      </a: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sp>
        <p:nvSpPr>
          <p:cNvPr id="16" name="Прямоугольник 15"/>
          <p:cNvSpPr/>
          <p:nvPr/>
        </p:nvSpPr>
        <p:spPr>
          <a:xfrm>
            <a:off x="4953000" y="332656"/>
            <a:ext cx="4824536" cy="1615827"/>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kk-KZ" sz="1100" b="1" dirty="0" smtClean="0">
                <a:latin typeface="Times New Roman" pitchFamily="18" charset="0"/>
                <a:cs typeface="Times New Roman" pitchFamily="18" charset="0"/>
              </a:rPr>
              <a:t>05 </a:t>
            </a:r>
            <a:r>
              <a:rPr lang="kk-KZ" sz="1100" b="1" dirty="0">
                <a:latin typeface="Times New Roman" pitchFamily="18" charset="0"/>
                <a:cs typeface="Times New Roman" pitchFamily="18" charset="0"/>
              </a:rPr>
              <a:t>сәуірге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lvl="0" algn="ctr"/>
            <a:r>
              <a:rPr lang="ru-RU" altLang="ru-RU" sz="1100" b="1" dirty="0">
                <a:solidFill>
                  <a:srgbClr val="000000"/>
                </a:solidFill>
                <a:latin typeface="Times New Roman" pitchFamily="18" charset="0"/>
                <a:cs typeface="Times New Roman" pitchFamily="18" charset="0"/>
              </a:rPr>
              <a:t>2024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04 </a:t>
            </a:r>
            <a:r>
              <a:rPr lang="kk-KZ" sz="1100" b="1" dirty="0">
                <a:latin typeface="Times New Roman" pitchFamily="18" charset="0"/>
                <a:cs typeface="Times New Roman" pitchFamily="18" charset="0"/>
              </a:rPr>
              <a:t>сәуірге</a:t>
            </a:r>
            <a:r>
              <a:rPr lang="kk-KZ" altLang="ru-RU" sz="1100" b="1" dirty="0">
                <a:solidFill>
                  <a:srgbClr val="000000"/>
                </a:solidFill>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sz="1100" b="1" dirty="0" smtClean="0">
                <a:latin typeface="Times New Roman" pitchFamily="18" charset="0"/>
                <a:cs typeface="Times New Roman" pitchFamily="18" charset="0"/>
              </a:rPr>
              <a:t>05 </a:t>
            </a:r>
            <a:r>
              <a:rPr lang="kk-KZ" sz="1100" b="1" dirty="0">
                <a:latin typeface="Times New Roman" pitchFamily="18" charset="0"/>
                <a:cs typeface="Times New Roman" pitchFamily="18" charset="0"/>
              </a:rPr>
              <a:t>сәуірге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r>
              <a:rPr lang="kk-KZ" sz="1100" dirty="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жауын-шашынсыз. </a:t>
            </a:r>
            <a:r>
              <a:rPr lang="kk-KZ" sz="1100" dirty="0" smtClean="0">
                <a:latin typeface="Times New Roman" pitchFamily="18" charset="0"/>
                <a:cs typeface="Times New Roman" pitchFamily="18" charset="0"/>
              </a:rPr>
              <a:t>Түнде және таңертең тұман. Оңтүстіктен </a:t>
            </a:r>
            <a:r>
              <a:rPr lang="kk-KZ" sz="1100" dirty="0">
                <a:latin typeface="Times New Roman" pitchFamily="18" charset="0"/>
                <a:cs typeface="Times New Roman" pitchFamily="18" charset="0"/>
              </a:rPr>
              <a:t>жел соғады, күші 9-14 м/с. Ауа температурасы түнде </a:t>
            </a:r>
            <a:r>
              <a:rPr lang="kk-KZ" sz="1100" dirty="0" smtClean="0">
                <a:latin typeface="Times New Roman" pitchFamily="18" charset="0"/>
                <a:cs typeface="Times New Roman" pitchFamily="18" charset="0"/>
              </a:rPr>
              <a:t>0-2, </a:t>
            </a:r>
            <a:r>
              <a:rPr lang="kk-KZ" sz="1100">
                <a:latin typeface="Times New Roman" pitchFamily="18" charset="0"/>
                <a:cs typeface="Times New Roman" pitchFamily="18" charset="0"/>
              </a:rPr>
              <a:t>күндіз </a:t>
            </a:r>
            <a:r>
              <a:rPr lang="kk-KZ" sz="1100" smtClean="0">
                <a:latin typeface="Times New Roman" pitchFamily="18" charset="0"/>
                <a:cs typeface="Times New Roman" pitchFamily="18" charset="0"/>
              </a:rPr>
              <a:t>9-11 градус </a:t>
            </a:r>
            <a:r>
              <a:rPr lang="kk-KZ" sz="1100" dirty="0">
                <a:latin typeface="Times New Roman" pitchFamily="18" charset="0"/>
                <a:cs typeface="Times New Roman" pitchFamily="18" charset="0"/>
              </a:rPr>
              <a:t>жылы.</a:t>
            </a:r>
          </a:p>
          <a:p>
            <a:pPr indent="180975" algn="ctr"/>
            <a:r>
              <a:rPr lang="kk-KZ" sz="1100" b="1" dirty="0" smtClean="0">
                <a:latin typeface="Times New Roman" pitchFamily="18" charset="0"/>
                <a:cs typeface="Times New Roman" pitchFamily="18" charset="0"/>
              </a:rPr>
              <a:t>06 </a:t>
            </a:r>
            <a:r>
              <a:rPr lang="kk-KZ" sz="1100" b="1" dirty="0">
                <a:latin typeface="Times New Roman" pitchFamily="18" charset="0"/>
                <a:cs typeface="Times New Roman" pitchFamily="18" charset="0"/>
              </a:rPr>
              <a:t>сәуірге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2024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sz="1100" b="1" dirty="0" smtClean="0">
                <a:latin typeface="Times New Roman" pitchFamily="18" charset="0"/>
                <a:cs typeface="Times New Roman" pitchFamily="18" charset="0"/>
              </a:rPr>
              <a:t>05 </a:t>
            </a:r>
            <a:r>
              <a:rPr lang="kk-KZ" sz="1100" b="1" dirty="0">
                <a:latin typeface="Times New Roman" pitchFamily="18" charset="0"/>
                <a:cs typeface="Times New Roman" pitchFamily="18" charset="0"/>
              </a:rPr>
              <a:t>сәуірге </a:t>
            </a:r>
            <a:r>
              <a:rPr lang="kk-KZ" altLang="ru-RU" sz="1100" b="1" dirty="0">
                <a:solidFill>
                  <a:srgbClr val="000000"/>
                </a:solidFill>
                <a:latin typeface="Times New Roman" pitchFamily="18" charset="0"/>
                <a:cs typeface="Times New Roman" pitchFamily="18" charset="0"/>
              </a:rPr>
              <a:t>2</a:t>
            </a:r>
            <a:r>
              <a:rPr lang="ru-RU" altLang="ru-RU" sz="1100" b="1" dirty="0">
                <a:solidFill>
                  <a:srgbClr val="000000"/>
                </a:solidFill>
                <a:latin typeface="Times New Roman" pitchFamily="18" charset="0"/>
                <a:cs typeface="Times New Roman" pitchFamily="18" charset="0"/>
              </a:rPr>
              <a:t>0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sz="1100" b="1" dirty="0" smtClean="0">
                <a:latin typeface="Times New Roman" pitchFamily="18" charset="0"/>
                <a:cs typeface="Times New Roman" pitchFamily="18" charset="0"/>
              </a:rPr>
              <a:t>06 </a:t>
            </a:r>
            <a:r>
              <a:rPr lang="kk-KZ" sz="1100" b="1" dirty="0">
                <a:latin typeface="Times New Roman" pitchFamily="18" charset="0"/>
                <a:cs typeface="Times New Roman" pitchFamily="18" charset="0"/>
              </a:rPr>
              <a:t>сәуірге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tabLst>
                <a:tab pos="180975" algn="l"/>
              </a:tabLst>
            </a:pPr>
            <a:r>
              <a:rPr lang="kk-KZ" sz="1100" dirty="0">
                <a:latin typeface="Times New Roman" pitchFamily="18" charset="0"/>
                <a:cs typeface="Times New Roman" pitchFamily="18" charset="0"/>
              </a:rPr>
              <a:t>Көшпелі бұлтты, жауын-шашынсыз. </a:t>
            </a:r>
            <a:r>
              <a:rPr lang="kk-KZ" sz="1100" dirty="0" smtClean="0">
                <a:latin typeface="Times New Roman" pitchFamily="18" charset="0"/>
                <a:cs typeface="Times New Roman" pitchFamily="18" charset="0"/>
              </a:rPr>
              <a:t>Оңтүстік-батыстан </a:t>
            </a:r>
            <a:r>
              <a:rPr lang="kk-KZ" sz="1100" dirty="0">
                <a:latin typeface="Times New Roman" pitchFamily="18" charset="0"/>
                <a:cs typeface="Times New Roman" pitchFamily="18" charset="0"/>
              </a:rPr>
              <a:t>жел соғады, күші 9-14 м/с. Ауа температурасы  </a:t>
            </a:r>
            <a:r>
              <a:rPr lang="kk-KZ" sz="1100" dirty="0" smtClean="0">
                <a:latin typeface="Times New Roman" pitchFamily="18" charset="0"/>
                <a:cs typeface="Times New Roman" pitchFamily="18" charset="0"/>
              </a:rPr>
              <a:t>0-2 </a:t>
            </a:r>
            <a:r>
              <a:rPr lang="kk-KZ" sz="1100" dirty="0">
                <a:latin typeface="Times New Roman" pitchFamily="18" charset="0"/>
                <a:cs typeface="Times New Roman" pitchFamily="18" charset="0"/>
              </a:rPr>
              <a:t>градус </a:t>
            </a:r>
            <a:r>
              <a:rPr lang="kk-KZ" sz="1100" dirty="0" smtClean="0">
                <a:latin typeface="Times New Roman" pitchFamily="18" charset="0"/>
                <a:cs typeface="Times New Roman" pitchFamily="18" charset="0"/>
              </a:rPr>
              <a:t>жылы.</a:t>
            </a:r>
            <a:endParaRPr lang="ru-RU" altLang="en-US" sz="11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97016" y="2204864"/>
            <a:ext cx="4608512" cy="938719"/>
          </a:xfrm>
          <a:prstGeom prst="rect">
            <a:avLst/>
          </a:prstGeom>
          <a:solidFill>
            <a:schemeClr val="bg1"/>
          </a:solidFill>
          <a:effectLst>
            <a:outerShdw blurRad="50800" dist="38100" dir="16200000"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2024 </a:t>
            </a:r>
            <a:r>
              <a:rPr lang="ru-RU" sz="1100" dirty="0" err="1">
                <a:solidFill>
                  <a:schemeClr val="tx1"/>
                </a:solidFill>
                <a:latin typeface="Times New Roman" pitchFamily="18" charset="0"/>
                <a:cs typeface="Times New Roman" pitchFamily="18" charset="0"/>
              </a:rPr>
              <a:t>жылдың </a:t>
            </a:r>
            <a:r>
              <a:rPr lang="ru-RU" sz="1100" dirty="0" smtClean="0">
                <a:solidFill>
                  <a:schemeClr val="tx1"/>
                </a:solidFill>
                <a:latin typeface="Times New Roman" pitchFamily="18" charset="0"/>
                <a:cs typeface="Times New Roman" pitchFamily="18" charset="0"/>
              </a:rPr>
              <a:t>05 </a:t>
            </a:r>
            <a:r>
              <a:rPr lang="kk-KZ" sz="1100" dirty="0">
                <a:solidFill>
                  <a:schemeClr val="tx1"/>
                </a:solidFill>
                <a:latin typeface="Times New Roman" pitchFamily="18" charset="0"/>
                <a:cs typeface="Times New Roman" pitchFamily="18" charset="0"/>
              </a:rPr>
              <a:t>сәуірге</a:t>
            </a:r>
            <a:r>
              <a:rPr lang="kk-KZ" sz="1100" dirty="0">
                <a:solidFill>
                  <a:srgbClr val="000000"/>
                </a:solidFill>
                <a:latin typeface="Times New Roman" pitchFamily="18" charset="0"/>
                <a:cs typeface="Times New Roman" pitchFamily="18" charset="0"/>
              </a:rPr>
              <a:t>, </a:t>
            </a:r>
            <a:r>
              <a:rPr lang="kk-KZ" sz="1100" dirty="0" smtClean="0">
                <a:solidFill>
                  <a:schemeClr val="tx1"/>
                </a:solidFill>
                <a:latin typeface="Times New Roman" pitchFamily="18" charset="0"/>
                <a:cs typeface="Times New Roman" pitchFamily="18" charset="0"/>
              </a:rPr>
              <a:t>06 </a:t>
            </a:r>
            <a:r>
              <a:rPr lang="kk-KZ" sz="1100" dirty="0">
                <a:solidFill>
                  <a:schemeClr val="tx1"/>
                </a:solidFill>
                <a:latin typeface="Times New Roman" pitchFamily="18" charset="0"/>
                <a:cs typeface="Times New Roman" pitchFamily="18" charset="0"/>
              </a:rPr>
              <a:t>сәуірге 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93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2024 жыл 02 </a:t>
                      </a:r>
                      <a:r>
                        <a:rPr lang="kk-KZ" altLang="zh-CN" sz="1200" b="1" i="1" u="none" kern="1200" baseline="0" dirty="0">
                          <a:solidFill>
                            <a:schemeClr val="tx1"/>
                          </a:solidFill>
                          <a:latin typeface="Times New Roman" pitchFamily="18" charset="0"/>
                          <a:ea typeface="+mn-ea"/>
                          <a:cs typeface="Times New Roman" pitchFamily="18" charset="0"/>
                        </a:rPr>
                        <a:t>сәуір</a:t>
                      </a:r>
                      <a:endParaRPr lang="zh-CN" altLang="x-none" sz="1200" b="1" i="1" dirty="0">
                        <a:solidFill>
                          <a:srgbClr val="002060"/>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724895798"/>
              </p:ext>
            </p:extLst>
          </p:nvPr>
        </p:nvGraphicFramePr>
        <p:xfrm>
          <a:off x="5088998" y="6527166"/>
          <a:ext cx="4628106" cy="320040"/>
        </p:xfrm>
        <a:graphic>
          <a:graphicData uri="http://schemas.openxmlformats.org/drawingml/2006/table">
            <a:tbl>
              <a:tblPr/>
              <a:tblGrid>
                <a:gridCol w="4628106">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02 </a:t>
            </a:r>
            <a:r>
              <a:rPr lang="kk-KZ" altLang="ru-RU" sz="1200" b="1" dirty="0">
                <a:solidFill>
                  <a:srgbClr val="000000"/>
                </a:solidFill>
                <a:latin typeface="Times New Roman" pitchFamily="18" charset="0"/>
                <a:cs typeface="Times New Roman" pitchFamily="18" charset="0"/>
              </a:rPr>
              <a:t>сәуір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4231092396"/>
              </p:ext>
            </p:extLst>
          </p:nvPr>
        </p:nvGraphicFramePr>
        <p:xfrm>
          <a:off x="5025009" y="3996001"/>
          <a:ext cx="4536503" cy="2460753"/>
        </p:xfrm>
        <a:graphic>
          <a:graphicData uri="http://schemas.openxmlformats.org/drawingml/2006/table">
            <a:tbl>
              <a:tblPr firstRow="1" bandRow="1">
                <a:tableStyleId>{5C22544A-7EE6-4342-B048-85BDC9FD1C3A}</a:tableStyleId>
              </a:tblPr>
              <a:tblGrid>
                <a:gridCol w="1656183">
                  <a:extLst>
                    <a:ext uri="{9D8B030D-6E8A-4147-A177-3AD203B41FA5}">
                      <a16:colId xmlns="" xmlns:a16="http://schemas.microsoft.com/office/drawing/2014/main" val="3583770891"/>
                    </a:ext>
                  </a:extLst>
                </a:gridCol>
                <a:gridCol w="1656184">
                  <a:extLst>
                    <a:ext uri="{9D8B030D-6E8A-4147-A177-3AD203B41FA5}">
                      <a16:colId xmlns="" xmlns:a16="http://schemas.microsoft.com/office/drawing/2014/main" val="1276116030"/>
                    </a:ext>
                  </a:extLst>
                </a:gridCol>
                <a:gridCol w="1224136">
                  <a:extLst>
                    <a:ext uri="{9D8B030D-6E8A-4147-A177-3AD203B41FA5}">
                      <a16:colId xmlns="" xmlns:a16="http://schemas.microsoft.com/office/drawing/2014/main" val="2096923049"/>
                    </a:ext>
                  </a:extLst>
                </a:gridCol>
              </a:tblGrid>
              <a:tr h="39282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92823">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33433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334338">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33433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33433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334338">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sp>
        <p:nvSpPr>
          <p:cNvPr id="16" name="Прямоугольник 15"/>
          <p:cNvSpPr/>
          <p:nvPr/>
        </p:nvSpPr>
        <p:spPr>
          <a:xfrm>
            <a:off x="4953000" y="332656"/>
            <a:ext cx="4824536" cy="1446550"/>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kk-KZ" sz="1100" b="1" dirty="0">
                <a:latin typeface="Times New Roman" pitchFamily="18" charset="0"/>
                <a:cs typeface="Times New Roman" pitchFamily="18" charset="0"/>
              </a:rPr>
              <a:t>03 сәуірге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lvl="0" algn="ctr"/>
            <a:r>
              <a:rPr lang="ru-RU" altLang="ru-RU" sz="1100" b="1" dirty="0">
                <a:solidFill>
                  <a:srgbClr val="000000"/>
                </a:solidFill>
                <a:latin typeface="Times New Roman" pitchFamily="18" charset="0"/>
                <a:cs typeface="Times New Roman" pitchFamily="18" charset="0"/>
              </a:rPr>
              <a:t>2024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02 </a:t>
            </a:r>
            <a:r>
              <a:rPr lang="kk-KZ" sz="1100" b="1" dirty="0">
                <a:latin typeface="Times New Roman" pitchFamily="18" charset="0"/>
                <a:cs typeface="Times New Roman" pitchFamily="18" charset="0"/>
              </a:rPr>
              <a:t>сәуірге</a:t>
            </a:r>
            <a:r>
              <a:rPr lang="kk-KZ" altLang="ru-RU" sz="1100" b="1" dirty="0">
                <a:solidFill>
                  <a:srgbClr val="000000"/>
                </a:solidFill>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sz="1100" b="1" dirty="0">
                <a:latin typeface="Times New Roman" pitchFamily="18" charset="0"/>
                <a:cs typeface="Times New Roman" pitchFamily="18" charset="0"/>
              </a:rPr>
              <a:t>03 сәуірге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r>
              <a:rPr lang="kk-KZ" sz="1100" dirty="0">
                <a:latin typeface="Times New Roman" pitchFamily="18" charset="0"/>
                <a:cs typeface="Times New Roman" pitchFamily="18" charset="0"/>
              </a:rPr>
              <a:t>Көшпелі бұлтты, жауын-шашынсыз. Оңтүстік-батыстан жел соғады, күші 9-14 м/с. Ауа температурасы түнде 0-2 градус аяз, күндіз 4-6 градус жылы.</a:t>
            </a:r>
          </a:p>
          <a:p>
            <a:pPr indent="180975" algn="ctr"/>
            <a:r>
              <a:rPr lang="kk-KZ" sz="1100" b="1" dirty="0">
                <a:latin typeface="Times New Roman" pitchFamily="18" charset="0"/>
                <a:cs typeface="Times New Roman" pitchFamily="18" charset="0"/>
              </a:rPr>
              <a:t>04 сәуірге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2024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sz="1100" b="1" dirty="0">
                <a:latin typeface="Times New Roman" pitchFamily="18" charset="0"/>
                <a:cs typeface="Times New Roman" pitchFamily="18" charset="0"/>
              </a:rPr>
              <a:t>03 сәуірге </a:t>
            </a:r>
            <a:r>
              <a:rPr lang="kk-KZ" altLang="ru-RU" sz="1100" b="1" dirty="0">
                <a:solidFill>
                  <a:srgbClr val="000000"/>
                </a:solidFill>
                <a:latin typeface="Times New Roman" pitchFamily="18" charset="0"/>
                <a:cs typeface="Times New Roman" pitchFamily="18" charset="0"/>
              </a:rPr>
              <a:t>2</a:t>
            </a:r>
            <a:r>
              <a:rPr lang="ru-RU" altLang="ru-RU" sz="1100" b="1" dirty="0">
                <a:solidFill>
                  <a:srgbClr val="000000"/>
                </a:solidFill>
                <a:latin typeface="Times New Roman" pitchFamily="18" charset="0"/>
                <a:cs typeface="Times New Roman" pitchFamily="18" charset="0"/>
              </a:rPr>
              <a:t>0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sz="1100" b="1" dirty="0">
                <a:latin typeface="Times New Roman" pitchFamily="18" charset="0"/>
                <a:cs typeface="Times New Roman" pitchFamily="18" charset="0"/>
              </a:rPr>
              <a:t>04 сәуірге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tabLst>
                <a:tab pos="180975" algn="l"/>
              </a:tabLst>
            </a:pPr>
            <a:r>
              <a:rPr lang="kk-KZ" sz="1100" dirty="0">
                <a:latin typeface="Times New Roman" pitchFamily="18" charset="0"/>
                <a:cs typeface="Times New Roman" pitchFamily="18" charset="0"/>
              </a:rPr>
              <a:t>Көшпелі бұлтты, жауын-шашынсыз. </a:t>
            </a:r>
            <a:r>
              <a:rPr lang="kk-KZ" sz="1100">
                <a:latin typeface="Times New Roman" pitchFamily="18" charset="0"/>
                <a:cs typeface="Times New Roman" pitchFamily="18" charset="0"/>
              </a:rPr>
              <a:t>Оңтүстік-батыстан </a:t>
            </a:r>
            <a:r>
              <a:rPr lang="kk-KZ" sz="1100" dirty="0">
                <a:latin typeface="Times New Roman" pitchFamily="18" charset="0"/>
                <a:cs typeface="Times New Roman" pitchFamily="18" charset="0"/>
              </a:rPr>
              <a:t>жел соғады, күші 9-14 м/с. Ауа температурасы  1-3 градус аяз.</a:t>
            </a:r>
            <a:endParaRPr lang="ru-RU" altLang="en-US" sz="11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97016" y="2204864"/>
            <a:ext cx="4608512" cy="938719"/>
          </a:xfrm>
          <a:prstGeom prst="rect">
            <a:avLst/>
          </a:prstGeom>
          <a:solidFill>
            <a:schemeClr val="bg1"/>
          </a:solidFill>
          <a:effectLst>
            <a:outerShdw blurRad="50800" dist="38100" dir="16200000"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2024 </a:t>
            </a:r>
            <a:r>
              <a:rPr lang="ru-RU" sz="1100" dirty="0" err="1">
                <a:solidFill>
                  <a:schemeClr val="tx1"/>
                </a:solidFill>
                <a:latin typeface="Times New Roman" pitchFamily="18" charset="0"/>
                <a:cs typeface="Times New Roman" pitchFamily="18" charset="0"/>
              </a:rPr>
              <a:t>жылдың </a:t>
            </a:r>
            <a:r>
              <a:rPr lang="ru-RU" sz="1100" dirty="0">
                <a:solidFill>
                  <a:schemeClr val="tx1"/>
                </a:solidFill>
                <a:latin typeface="Times New Roman" pitchFamily="18" charset="0"/>
                <a:cs typeface="Times New Roman" pitchFamily="18" charset="0"/>
              </a:rPr>
              <a:t>03 </a:t>
            </a:r>
            <a:r>
              <a:rPr lang="kk-KZ" sz="1100" dirty="0">
                <a:solidFill>
                  <a:schemeClr val="tx1"/>
                </a:solidFill>
                <a:latin typeface="Times New Roman" pitchFamily="18" charset="0"/>
                <a:cs typeface="Times New Roman" pitchFamily="18" charset="0"/>
              </a:rPr>
              <a:t>сәуірге</a:t>
            </a:r>
            <a:r>
              <a:rPr lang="kk-KZ" sz="1100" dirty="0">
                <a:solidFill>
                  <a:srgbClr val="000000"/>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04 сәуірге 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16792"/>
            <a:chOff x="531522" y="3799939"/>
            <a:chExt cx="4291013" cy="2024860"/>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 </a:t>
            </a:r>
            <a:r>
              <a:rPr lang="ru-RU" sz="1200" b="1" i="1" dirty="0" smtClean="0">
                <a:latin typeface="Times New Roman" pitchFamily="18" charset="0"/>
                <a:cs typeface="Times New Roman" pitchFamily="18" charset="0"/>
              </a:rPr>
              <a:t>Ю. Смирнягина</a:t>
            </a:r>
            <a:endParaRPr lang="ru-RU" sz="1200" b="1" i="1" dirty="0">
              <a:solidFill>
                <a:srgbClr val="000000"/>
              </a:solidFill>
              <a:latin typeface="Times New Roman" pitchFamily="18" charset="0"/>
              <a:ea typeface="Times New Roman" panose="02020603050405020304" pitchFamily="18" charset="0"/>
              <a:cs typeface="Times New Roman" pitchFamily="18" charset="0"/>
            </a:endParaRPr>
          </a:p>
        </p:txBody>
      </p:sp>
      <p:graphicFrame>
        <p:nvGraphicFramePr>
          <p:cNvPr id="20" name="Таблица 19"/>
          <p:cNvGraphicFramePr/>
          <p:nvPr>
            <p:extLst>
              <p:ext uri="{D42A27DB-BD31-4B8C-83A1-F6EECF244321}">
                <p14:modId xmlns=""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 xmlns:a16="http://schemas.microsoft.com/office/drawing/2014/main" val="20000"/>
                    </a:ext>
                  </a:extLst>
                </a:gridCol>
                <a:gridCol w="3072937">
                  <a:extLst>
                    <a:ext uri="{9D8B030D-6E8A-4147-A177-3AD203B41FA5}">
                      <a16:colId xmlns=""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14773</TotalTime>
  <Words>753</Words>
  <Application>Microsoft Office PowerPoint</Application>
  <PresentationFormat>Лист A4 (210x297 мм)</PresentationFormat>
  <Paragraphs>129</Paragraphs>
  <Slides>3</Slides>
  <Notes>2</Notes>
  <HiddenSlides>0</HiddenSlides>
  <MMClips>0</MMClips>
  <ScaleCrop>false</ScaleCrop>
  <HeadingPairs>
    <vt:vector size="4" baseType="variant">
      <vt:variant>
        <vt:lpstr>Тема</vt:lpstr>
      </vt:variant>
      <vt:variant>
        <vt:i4>1</vt:i4>
      </vt:variant>
      <vt:variant>
        <vt:lpstr>Заголовки слайдов</vt:lpstr>
      </vt:variant>
      <vt:variant>
        <vt:i4>3</vt:i4>
      </vt:variant>
    </vt:vector>
  </HeadingPairs>
  <TitlesOfParts>
    <vt:vector size="4" baseType="lpstr">
      <vt:lpstr>Тема Office</vt:lpstr>
      <vt:lpstr>Слайд 1</vt:lpstr>
      <vt:lpstr>Слайд 2</vt:lpstr>
      <vt:lpstr>Слайд 3</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4467</cp:revision>
  <cp:lastPrinted>2021-07-01T03:56:27Z</cp:lastPrinted>
  <dcterms:created xsi:type="dcterms:W3CDTF">2018-03-27T06:03:00Z</dcterms:created>
  <dcterms:modified xsi:type="dcterms:W3CDTF">2024-04-04T07:16:29Z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