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84"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42308644"/>
              </p:ext>
            </p:extLst>
          </p:nvPr>
        </p:nvGraphicFramePr>
        <p:xfrm>
          <a:off x="307975" y="2401809"/>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84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24 </a:t>
                      </a:r>
                      <a:r>
                        <a:rPr lang="ru-RU" altLang="zh-CN" sz="1200" b="1" i="1" baseline="0" dirty="0" err="1">
                          <a:solidFill>
                            <a:schemeClr val="tx2">
                              <a:lumMod val="75000"/>
                            </a:schemeClr>
                          </a:solidFill>
                          <a:latin typeface="Times New Roman" panose="02020603050405020304" pitchFamily="18" charset="0"/>
                          <a:cs typeface="Times New Roman" panose="02020603050405020304" pitchFamily="18" charset="0"/>
                        </a:rPr>
                        <a:t>наурыз</a:t>
                      </a:r>
                      <a:endPar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97389" y="378258"/>
            <a:ext cx="4744855" cy="1938992"/>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25 </a:t>
            </a:r>
            <a:r>
              <a:rPr lang="ru-RU" altLang="ru-RU" sz="1200" b="1" dirty="0" err="1">
                <a:solidFill>
                  <a:prstClr val="black"/>
                </a:solidFill>
                <a:latin typeface="Times New Roman" panose="02020603050405020304" pitchFamily="18" charset="0"/>
                <a:cs typeface="Times New Roman" panose="02020603050405020304" pitchFamily="18" charset="0"/>
              </a:rPr>
              <a:t>наурыз</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24 </a:t>
            </a:r>
            <a:r>
              <a:rPr lang="kk-KZ" altLang="ru-RU" sz="1200" b="1" dirty="0">
                <a:solidFill>
                  <a:prstClr val="black"/>
                </a:solidFill>
                <a:latin typeface="Times New Roman" panose="02020603050405020304" pitchFamily="18" charset="0"/>
                <a:cs typeface="Times New Roman" panose="02020603050405020304" pitchFamily="18" charset="0"/>
              </a:rPr>
              <a:t>наурыз 2024 ж. сағ. 20-ден </a:t>
            </a:r>
            <a:r>
              <a:rPr lang="kk-KZ" altLang="ru-RU" sz="1200" b="1" dirty="0" smtClean="0">
                <a:solidFill>
                  <a:prstClr val="black"/>
                </a:solidFill>
                <a:latin typeface="Times New Roman" panose="02020603050405020304" pitchFamily="18" charset="0"/>
                <a:cs typeface="Times New Roman" panose="02020603050405020304" pitchFamily="18" charset="0"/>
              </a:rPr>
              <a:t>25 </a:t>
            </a:r>
            <a:r>
              <a:rPr lang="kk-KZ" altLang="ru-RU" sz="1200" b="1" dirty="0">
                <a:solidFill>
                  <a:prstClr val="black"/>
                </a:solidFill>
                <a:latin typeface="Times New Roman" panose="02020603050405020304" pitchFamily="18" charset="0"/>
                <a:cs typeface="Times New Roman" panose="02020603050405020304" pitchFamily="18" charset="0"/>
              </a:rPr>
              <a:t>наурыз 2024 ж. сағ. 20 дейін</a:t>
            </a:r>
          </a:p>
          <a:p>
            <a:pPr algn="just"/>
            <a:r>
              <a:rPr lang="kk-KZ" sz="1200" dirty="0" smtClean="0">
                <a:solidFill>
                  <a:prstClr val="black"/>
                </a:solidFill>
                <a:latin typeface="Times New Roman" panose="02020603050405020304" pitchFamily="18" charset="0"/>
                <a:cs typeface="Times New Roman" panose="02020603050405020304" pitchFamily="18" charset="0"/>
              </a:rPr>
              <a:t>Көшпелі </a:t>
            </a:r>
            <a:r>
              <a:rPr lang="kk-KZ" sz="1200" dirty="0">
                <a:solidFill>
                  <a:prstClr val="black"/>
                </a:solidFill>
                <a:latin typeface="Times New Roman" panose="02020603050405020304" pitchFamily="18" charset="0"/>
                <a:cs typeface="Times New Roman" panose="02020603050405020304" pitchFamily="18" charset="0"/>
              </a:rPr>
              <a:t>бұлтты, </a:t>
            </a:r>
            <a:r>
              <a:rPr lang="ru-RU" sz="1200" dirty="0" err="1">
                <a:solidFill>
                  <a:prstClr val="black"/>
                </a:solidFill>
                <a:latin typeface="Times New Roman" panose="02020603050405020304" pitchFamily="18" charset="0"/>
                <a:cs typeface="Times New Roman" panose="02020603050405020304" pitchFamily="18" charset="0"/>
              </a:rPr>
              <a:t>жауын-шашынсыз</a:t>
            </a:r>
            <a:r>
              <a:rPr lang="kk-KZ" sz="1200" dirty="0" smtClean="0">
                <a:solidFill>
                  <a:prstClr val="black"/>
                </a:solidFill>
                <a:latin typeface="Times New Roman" panose="02020603050405020304" pitchFamily="18" charset="0"/>
                <a:cs typeface="Times New Roman" panose="02020603050405020304" pitchFamily="18" charset="0"/>
              </a:rPr>
              <a:t>. О</a:t>
            </a:r>
            <a:r>
              <a:rPr lang="kk-KZ" sz="1200" kern="1400" dirty="0" smtClean="0">
                <a:solidFill>
                  <a:srgbClr val="000000"/>
                </a:solidFill>
                <a:latin typeface="Times New Roman" panose="02020603050405020304" pitchFamily="18" charset="0"/>
                <a:ea typeface="Times New Roman" panose="02020603050405020304" pitchFamily="18" charset="0"/>
              </a:rPr>
              <a:t>ңтүстік-</a:t>
            </a:r>
            <a:r>
              <a:rPr lang="ru-RU" sz="1200" kern="1400" dirty="0" err="1" smtClean="0">
                <a:solidFill>
                  <a:srgbClr val="000000"/>
                </a:solidFill>
                <a:latin typeface="Times New Roman" panose="02020603050405020304" pitchFamily="18" charset="0"/>
                <a:ea typeface="Times New Roman" panose="02020603050405020304" pitchFamily="18" charset="0"/>
              </a:rPr>
              <a:t>батыстан</a:t>
            </a:r>
            <a:r>
              <a:rPr lang="ru-RU" sz="1200" kern="1400" dirty="0" smtClean="0">
                <a:solidFill>
                  <a:srgbClr val="000000"/>
                </a:solidFill>
                <a:latin typeface="Times New Roman" panose="02020603050405020304" pitchFamily="18" charset="0"/>
                <a:ea typeface="Times New Roman" panose="02020603050405020304" pitchFamily="18" charset="0"/>
              </a:rPr>
              <a:t>, </a:t>
            </a:r>
            <a:r>
              <a:rPr lang="ru-RU" sz="1200" kern="1400" dirty="0" err="1" smtClean="0">
                <a:solidFill>
                  <a:srgbClr val="000000"/>
                </a:solidFill>
                <a:latin typeface="Times New Roman" panose="02020603050405020304" pitchFamily="18" charset="0"/>
                <a:ea typeface="Times New Roman" panose="02020603050405020304" pitchFamily="18" charset="0"/>
              </a:rPr>
              <a:t>батыстан</a:t>
            </a:r>
            <a:r>
              <a:rPr lang="ru-RU" sz="1200" kern="1400" dirty="0" smtClean="0">
                <a:solidFill>
                  <a:srgbClr val="000000"/>
                </a:solidFill>
                <a:latin typeface="Times New Roman" panose="02020603050405020304" pitchFamily="18" charset="0"/>
                <a:ea typeface="Times New Roman" panose="02020603050405020304" pitchFamily="18" charset="0"/>
              </a:rPr>
              <a:t> </a:t>
            </a:r>
            <a:r>
              <a:rPr lang="ru-RU" sz="1200" kern="1400" dirty="0" err="1">
                <a:solidFill>
                  <a:srgbClr val="000000"/>
                </a:solidFill>
                <a:latin typeface="Times New Roman" panose="02020603050405020304" pitchFamily="18" charset="0"/>
                <a:ea typeface="Times New Roman" panose="02020603050405020304" pitchFamily="18" charset="0"/>
              </a:rPr>
              <a:t>жел</a:t>
            </a:r>
            <a:r>
              <a:rPr lang="ru-RU" sz="1200" kern="1400" dirty="0">
                <a:solidFill>
                  <a:srgbClr val="000000"/>
                </a:solidFill>
                <a:latin typeface="Times New Roman" panose="02020603050405020304" pitchFamily="18" charset="0"/>
                <a:ea typeface="Times New Roman" panose="02020603050405020304" pitchFamily="18" charset="0"/>
              </a:rPr>
              <a:t> со</a:t>
            </a:r>
            <a:r>
              <a:rPr lang="kk-KZ" sz="1200" kern="1400" dirty="0">
                <a:solidFill>
                  <a:srgbClr val="000000"/>
                </a:solidFill>
                <a:latin typeface="Times New Roman" panose="02020603050405020304" pitchFamily="18" charset="0"/>
                <a:ea typeface="Times New Roman" panose="02020603050405020304" pitchFamily="18" charset="0"/>
              </a:rPr>
              <a:t>ғады, күші </a:t>
            </a:r>
            <a:r>
              <a:rPr lang="kk-KZ" sz="1200" kern="1400" dirty="0" smtClean="0">
                <a:solidFill>
                  <a:srgbClr val="000000"/>
                </a:solidFill>
                <a:latin typeface="Times New Roman" panose="02020603050405020304" pitchFamily="18" charset="0"/>
                <a:ea typeface="Times New Roman" panose="02020603050405020304" pitchFamily="18" charset="0"/>
              </a:rPr>
              <a:t>7-12 м/с</a:t>
            </a:r>
            <a:r>
              <a:rPr lang="kk-KZ" sz="1200" dirty="0">
                <a:solidFill>
                  <a:prstClr val="black"/>
                </a:solidFill>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3-5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2-4 </a:t>
            </a:r>
            <a:r>
              <a:rPr lang="ru-RU" sz="1200" dirty="0">
                <a:solidFill>
                  <a:prstClr val="black"/>
                </a:solidFill>
                <a:latin typeface="Times New Roman" panose="02020603050405020304" pitchFamily="18" charset="0"/>
                <a:cs typeface="Times New Roman" panose="02020603050405020304" pitchFamily="18" charset="0"/>
              </a:rPr>
              <a:t>градус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ctr"/>
            <a:r>
              <a:rPr lang="kk-KZ" sz="1200" b="1" dirty="0">
                <a:latin typeface="Times New Roman" panose="02020603050405020304" pitchFamily="18" charset="0"/>
                <a:cs typeface="Times New Roman" panose="02020603050405020304" pitchFamily="18" charset="0"/>
              </a:rPr>
              <a:t>2024 жылғы </a:t>
            </a:r>
            <a:r>
              <a:rPr lang="kk-KZ" sz="1200" b="1" dirty="0" smtClean="0">
                <a:solidFill>
                  <a:prstClr val="black"/>
                </a:solidFill>
                <a:latin typeface="Times New Roman" panose="02020603050405020304" pitchFamily="18" charset="0"/>
                <a:cs typeface="Times New Roman" panose="02020603050405020304" pitchFamily="18" charset="0"/>
              </a:rPr>
              <a:t>26 </a:t>
            </a:r>
            <a:r>
              <a:rPr lang="kk-KZ" sz="1200" b="1" dirty="0">
                <a:solidFill>
                  <a:prstClr val="black"/>
                </a:solidFill>
                <a:latin typeface="Times New Roman" panose="02020603050405020304" pitchFamily="18" charset="0"/>
                <a:cs typeface="Times New Roman" panose="02020603050405020304" pitchFamily="18" charset="0"/>
              </a:rPr>
              <a:t>наурыз</a:t>
            </a:r>
            <a:endParaRPr lang="kk-KZ" sz="1200" b="1" dirty="0">
              <a:latin typeface="Times New Roman" panose="02020603050405020304" pitchFamily="18" charset="0"/>
              <a:cs typeface="Times New Roman" panose="02020603050405020304" pitchFamily="18" charset="0"/>
            </a:endParaRPr>
          </a:p>
          <a:p>
            <a:pPr lvl="0" algn="ctr"/>
            <a:r>
              <a:rPr lang="kk-KZ" sz="1200" b="1" dirty="0">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25</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26 </a:t>
            </a:r>
            <a:r>
              <a:rPr lang="kk-KZ" sz="1200" b="1" dirty="0">
                <a:solidFill>
                  <a:prstClr val="black"/>
                </a:solidFill>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08-ға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p>
          <a:p>
            <a:pPr algn="just"/>
            <a:r>
              <a:rPr lang="kk-KZ" sz="1200" dirty="0">
                <a:solidFill>
                  <a:prstClr val="black"/>
                </a:solidFill>
                <a:latin typeface="Times New Roman" panose="02020603050405020304" pitchFamily="18" charset="0"/>
                <a:cs typeface="Times New Roman" panose="02020603050405020304" pitchFamily="18" charset="0"/>
              </a:rPr>
              <a:t>Көшпелі бұлтты, жауын-шышынсыз. Оңтүстік-шығыстан</a:t>
            </a:r>
            <a:r>
              <a:rPr lang="kk-KZ" sz="1200" kern="1400" dirty="0">
                <a:solidFill>
                  <a:srgbClr val="000000"/>
                </a:solidFill>
                <a:latin typeface="Times New Roman" panose="02020603050405020304" pitchFamily="18" charset="0"/>
              </a:rPr>
              <a:t> </a:t>
            </a:r>
            <a:r>
              <a:rPr lang="kk-KZ" sz="1200" kern="1400" dirty="0">
                <a:solidFill>
                  <a:srgbClr val="000000"/>
                </a:solidFill>
                <a:latin typeface="Times New Roman" panose="02020603050405020304" pitchFamily="18" charset="0"/>
                <a:ea typeface="Times New Roman" panose="02020603050405020304" pitchFamily="18" charset="0"/>
              </a:rPr>
              <a:t>жел соғады, күші </a:t>
            </a:r>
            <a:r>
              <a:rPr lang="kk-KZ" sz="1200" kern="1400" dirty="0" smtClean="0">
                <a:solidFill>
                  <a:srgbClr val="000000"/>
                </a:solidFill>
                <a:latin typeface="Times New Roman" panose="02020603050405020304" pitchFamily="18" charset="0"/>
                <a:ea typeface="Times New Roman" panose="02020603050405020304" pitchFamily="18" charset="0"/>
              </a:rPr>
              <a:t>7-12 </a:t>
            </a:r>
            <a:r>
              <a:rPr lang="kk-KZ" sz="1200" kern="1400" dirty="0">
                <a:solidFill>
                  <a:srgbClr val="000000"/>
                </a:solidFill>
                <a:latin typeface="Times New Roman" panose="02020603050405020304" pitchFamily="18" charset="0"/>
                <a:ea typeface="Times New Roman" panose="02020603050405020304" pitchFamily="18" charset="0"/>
              </a:rPr>
              <a:t>м/с</a:t>
            </a:r>
            <a:r>
              <a:rPr lang="kk-KZ" sz="1200" dirty="0">
                <a:solidFill>
                  <a:prstClr val="black"/>
                </a:solidFill>
                <a:latin typeface="Times New Roman" panose="02020603050405020304" pitchFamily="18" charset="0"/>
                <a:cs typeface="Times New Roman" panose="02020603050405020304" pitchFamily="18" charset="0"/>
              </a:rPr>
              <a:t>. Ауа </a:t>
            </a:r>
            <a:r>
              <a:rPr lang="kk-KZ" sz="1200">
                <a:solidFill>
                  <a:prstClr val="black"/>
                </a:solidFill>
                <a:latin typeface="Times New Roman" panose="02020603050405020304" pitchFamily="18" charset="0"/>
                <a:cs typeface="Times New Roman" panose="02020603050405020304" pitchFamily="18" charset="0"/>
              </a:rPr>
              <a:t>температурасы </a:t>
            </a:r>
            <a:r>
              <a:rPr lang="kk-KZ" sz="1200" smtClean="0">
                <a:solidFill>
                  <a:prstClr val="black"/>
                </a:solidFill>
                <a:latin typeface="Times New Roman" panose="02020603050405020304" pitchFamily="18" charset="0"/>
                <a:cs typeface="Times New Roman" panose="02020603050405020304" pitchFamily="18" charset="0"/>
              </a:rPr>
              <a:t>1-3</a:t>
            </a:r>
            <a:r>
              <a:rPr lang="ru-RU" sz="120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градус </a:t>
            </a:r>
            <a:r>
              <a:rPr lang="ru-RU" sz="1200" dirty="0" err="1">
                <a:solidFill>
                  <a:prstClr val="black"/>
                </a:solidFill>
                <a:latin typeface="Times New Roman" panose="02020603050405020304" pitchFamily="18" charset="0"/>
                <a:cs typeface="Times New Roman" panose="02020603050405020304" pitchFamily="18" charset="0"/>
              </a:rPr>
              <a:t>аяз</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46809676"/>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a:t>
                      </a:r>
                      <a:r>
                        <a:rPr lang="ru-RU" sz="1100" b="0" i="0" u="none" strike="noStrike" dirty="0" smtClean="0">
                          <a:solidFill>
                            <a:srgbClr val="000000"/>
                          </a:solidFill>
                          <a:effectLst/>
                          <a:latin typeface="Calibri" panose="020F0502020204030204" pitchFamily="34" charset="0"/>
                        </a:rPr>
                        <a:t>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0.02</a:t>
                      </a:r>
                      <a:r>
                        <a:rPr lang="ru-RU" sz="1100" b="0" i="0" u="none" strike="noStrike" dirty="0" smtClean="0">
                          <a:solidFill>
                            <a:srgbClr val="000000"/>
                          </a:solidFill>
                          <a:effectLst/>
                          <a:latin typeface="Calibri" panose="020F0502020204030204" pitchFamily="34" charset="0"/>
                        </a:rPr>
                        <a:t>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1188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0.2</a:t>
                      </a:r>
                      <a:r>
                        <a:rPr lang="ru-RU" sz="1100" b="0" i="0" u="none" strike="noStrike" dirty="0" smtClean="0">
                          <a:solidFill>
                            <a:srgbClr val="000000"/>
                          </a:solidFill>
                          <a:effectLst/>
                          <a:latin typeface="Calibri" panose="020F0502020204030204" pitchFamily="34" charset="0"/>
                        </a:rPr>
                        <a:t>38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286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a:t>
                      </a:r>
                      <a:r>
                        <a:rPr lang="ru-RU" sz="1100" b="0" i="0" u="none" strike="noStrike" dirty="0" smtClean="0">
                          <a:solidFill>
                            <a:srgbClr val="000000"/>
                          </a:solidFill>
                          <a:effectLst/>
                          <a:latin typeface="Calibri" panose="020F0502020204030204" pitchFamily="34" charset="0"/>
                        </a:rPr>
                        <a:t>431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39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0.098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a:t>
                      </a:r>
                      <a:r>
                        <a:rPr lang="ru-RU" sz="1100" b="0" i="0" u="none" strike="noStrike" dirty="0" smtClean="0">
                          <a:solidFill>
                            <a:srgbClr val="000000"/>
                          </a:solidFill>
                          <a:effectLst/>
                          <a:latin typeface="Calibri" panose="020F0502020204030204" pitchFamily="34" charset="0"/>
                        </a:rPr>
                        <a:t>338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a:latin typeface="Times New Roman" panose="02020603050405020304" pitchFamily="18" charset="0"/>
                <a:cs typeface="Times New Roman" panose="02020603050405020304" pitchFamily="18" charset="0"/>
              </a:rPr>
              <a:t>наурыз</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Қостанай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968777" y="3356992"/>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28943" y="2451448"/>
            <a:ext cx="4691590"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24,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25 </a:t>
            </a:r>
            <a:r>
              <a:rPr lang="ru-RU" sz="1200" dirty="0" err="1">
                <a:solidFill>
                  <a:prstClr val="black"/>
                </a:solidFill>
                <a:latin typeface="Times New Roman" panose="02020603050405020304" pitchFamily="18" charset="0"/>
                <a:cs typeface="Times New Roman" panose="02020603050405020304" pitchFamily="18" charset="0"/>
              </a:rPr>
              <a:t>наурыз</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сейілу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төмен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Н. </a:t>
            </a:r>
            <a:r>
              <a:rPr lang="kk-KZ" altLang="ru-RU" sz="1200" b="1" i="1" smtClean="0">
                <a:solidFill>
                  <a:srgbClr val="000000"/>
                </a:solidFill>
                <a:latin typeface="Times New Roman" panose="02020603050405020304" pitchFamily="18" charset="0"/>
                <a:cs typeface="Times New Roman" panose="02020603050405020304" pitchFamily="18" charset="0"/>
              </a:rPr>
              <a:t>Казиева</a:t>
            </a:r>
            <a:r>
              <a:rPr lang="ru-RU"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19548</TotalTime>
  <Words>581</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3684</cp:revision>
  <cp:lastPrinted>2021-07-01T07:38:07Z</cp:lastPrinted>
  <dcterms:created xsi:type="dcterms:W3CDTF">2018-03-27T06:03:00Z</dcterms:created>
  <dcterms:modified xsi:type="dcterms:W3CDTF">2024-03-24T08:08:42Z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