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26" d="100"/>
          <a:sy n="126" d="100"/>
        </p:scale>
        <p:origin x="-40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84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24 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00297565"/>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77328"/>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kk-KZ" altLang="ru-RU" sz="1000" b="1" dirty="0">
                <a:latin typeface="Times New Roman" pitchFamily="18" charset="0"/>
                <a:cs typeface="Times New Roman" pitchFamily="18" charset="0"/>
              </a:rPr>
              <a:t>25 наурызға </a:t>
            </a:r>
            <a:r>
              <a:rPr lang="ru-RU" altLang="ru-RU" sz="1000" b="1" dirty="0" err="1">
                <a:solidFill>
                  <a:srgbClr val="000000"/>
                </a:solidFill>
                <a:latin typeface="Times New Roman" pitchFamily="18" charset="0"/>
                <a:cs typeface="Times New Roman" pitchFamily="18" charset="0"/>
              </a:rPr>
              <a:t>ауа-райы</a:t>
            </a:r>
            <a:r>
              <a:rPr lang="ru-RU" altLang="ru-RU" sz="1000" b="1" dirty="0">
                <a:solidFill>
                  <a:srgbClr val="000000"/>
                </a:solidFill>
                <a:latin typeface="Times New Roman" pitchFamily="18" charset="0"/>
                <a:cs typeface="Times New Roman" pitchFamily="18" charset="0"/>
              </a:rPr>
              <a:t>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lvl="0" algn="ctr"/>
            <a:r>
              <a:rPr lang="ru-RU" altLang="ru-RU" sz="1000" b="1" dirty="0">
                <a:solidFill>
                  <a:srgbClr val="000000"/>
                </a:solidFill>
                <a:latin typeface="Times New Roman" pitchFamily="18" charset="0"/>
                <a:cs typeface="Times New Roman" pitchFamily="18" charset="0"/>
              </a:rPr>
              <a:t>2024 </a:t>
            </a:r>
            <a:r>
              <a:rPr lang="ru-RU" altLang="ru-RU" sz="1000" b="1" dirty="0" err="1">
                <a:solidFill>
                  <a:srgbClr val="000000"/>
                </a:solidFill>
                <a:latin typeface="Times New Roman" pitchFamily="18" charset="0"/>
                <a:cs typeface="Times New Roman" pitchFamily="18" charset="0"/>
              </a:rPr>
              <a:t>жылғы</a:t>
            </a:r>
            <a:r>
              <a:rPr lang="ru-RU" altLang="ru-RU" sz="1000" b="1" dirty="0">
                <a:solidFill>
                  <a:srgbClr val="000000"/>
                </a:solidFill>
                <a:latin typeface="Times New Roman" pitchFamily="18" charset="0"/>
                <a:cs typeface="Times New Roman" pitchFamily="18" charset="0"/>
              </a:rPr>
              <a:t> </a:t>
            </a:r>
            <a:r>
              <a:rPr lang="kk-KZ" altLang="ru-RU" sz="1000" b="1" dirty="0">
                <a:solidFill>
                  <a:srgbClr val="000000"/>
                </a:solidFill>
                <a:latin typeface="Times New Roman" pitchFamily="18" charset="0"/>
                <a:cs typeface="Times New Roman" pitchFamily="18" charset="0"/>
              </a:rPr>
              <a:t>24 наурыздан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a:solidFill>
                  <a:srgbClr val="000000"/>
                </a:solidFill>
                <a:latin typeface="Times New Roman" pitchFamily="18" charset="0"/>
                <a:cs typeface="Times New Roman" pitchFamily="18" charset="0"/>
              </a:rPr>
              <a:t>25</a:t>
            </a:r>
            <a:r>
              <a:rPr lang="kk-KZ" altLang="ru-RU" sz="1000" b="1" dirty="0">
                <a:solidFill>
                  <a:srgbClr val="000000"/>
                </a:solidFill>
                <a:latin typeface="Times New Roman" pitchFamily="18" charset="0"/>
                <a:cs typeface="Times New Roman" pitchFamily="18" charset="0"/>
              </a:rPr>
              <a:t> наурызға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p>
          <a:p>
            <a:pPr indent="180975" algn="just"/>
            <a:r>
              <a:rPr lang="kk-KZ" sz="1000" dirty="0">
                <a:latin typeface="Times New Roman" pitchFamily="18" charset="0"/>
                <a:cs typeface="Times New Roman" pitchFamily="18" charset="0"/>
              </a:rPr>
              <a:t>Көшпелі бұлтты, </a:t>
            </a:r>
            <a:r>
              <a:rPr lang="kk-KZ" sz="1000" dirty="0" smtClean="0">
                <a:latin typeface="Times New Roman" pitchFamily="18" charset="0"/>
                <a:cs typeface="Times New Roman" pitchFamily="18" charset="0"/>
              </a:rPr>
              <a:t>түнде аздаған жауын-шашын (жаңбыр қар), көктайғақ, жаяу </a:t>
            </a:r>
            <a:r>
              <a:rPr lang="kk-KZ" sz="1000" dirty="0" smtClean="0">
                <a:latin typeface="Times New Roman" pitchFamily="18" charset="0"/>
                <a:cs typeface="Times New Roman" pitchFamily="18" charset="0"/>
              </a:rPr>
              <a:t>бұрқасын</a:t>
            </a:r>
            <a:r>
              <a:rPr lang="kk-KZ"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Оңтүстік-батыстан </a:t>
            </a:r>
            <a:r>
              <a:rPr lang="kk-KZ" sz="1000" dirty="0" smtClean="0">
                <a:latin typeface="Times New Roman" pitchFamily="18" charset="0"/>
                <a:cs typeface="Times New Roman" pitchFamily="18" charset="0"/>
              </a:rPr>
              <a:t>жел соғады, түнде күші 15-20, екпіні 23 м/с, күндіз 9-14 </a:t>
            </a:r>
            <a:r>
              <a:rPr lang="kk-KZ" sz="1000" dirty="0" smtClean="0">
                <a:latin typeface="Times New Roman" pitchFamily="18" charset="0"/>
                <a:cs typeface="Times New Roman" pitchFamily="18" charset="0"/>
              </a:rPr>
              <a:t>м/с</a:t>
            </a:r>
            <a:r>
              <a:rPr lang="kk-KZ" sz="1000" dirty="0">
                <a:latin typeface="Times New Roman" pitchFamily="18" charset="0"/>
                <a:cs typeface="Times New Roman" pitchFamily="18" charset="0"/>
              </a:rPr>
              <a:t>. Ауа температурасы түнде </a:t>
            </a:r>
            <a:r>
              <a:rPr lang="kk-KZ" sz="1000" dirty="0" smtClean="0">
                <a:latin typeface="Times New Roman" pitchFamily="18" charset="0"/>
                <a:cs typeface="Times New Roman" pitchFamily="18" charset="0"/>
              </a:rPr>
              <a:t>0-2 </a:t>
            </a:r>
            <a:r>
              <a:rPr lang="kk-KZ" sz="1000" dirty="0">
                <a:latin typeface="Times New Roman" pitchFamily="18" charset="0"/>
                <a:cs typeface="Times New Roman" pitchFamily="18" charset="0"/>
              </a:rPr>
              <a:t>градус аяз, күндіз </a:t>
            </a:r>
            <a:r>
              <a:rPr lang="kk-KZ" sz="1000" dirty="0" smtClean="0">
                <a:latin typeface="Times New Roman" pitchFamily="18" charset="0"/>
                <a:cs typeface="Times New Roman" pitchFamily="18" charset="0"/>
              </a:rPr>
              <a:t>4-6 </a:t>
            </a:r>
            <a:r>
              <a:rPr lang="kk-KZ" sz="1000" dirty="0">
                <a:latin typeface="Times New Roman" pitchFamily="18" charset="0"/>
                <a:cs typeface="Times New Roman" pitchFamily="18" charset="0"/>
              </a:rPr>
              <a:t>градус жылы.</a:t>
            </a:r>
          </a:p>
          <a:p>
            <a:pPr indent="180975" algn="ctr"/>
            <a:r>
              <a:rPr lang="kk-KZ" altLang="ru-RU" sz="1000" b="1" dirty="0">
                <a:solidFill>
                  <a:srgbClr val="000000"/>
                </a:solidFill>
                <a:latin typeface="Times New Roman" pitchFamily="18" charset="0"/>
                <a:cs typeface="Times New Roman" pitchFamily="18" charset="0"/>
              </a:rPr>
              <a:t>26 наурызға </a:t>
            </a:r>
            <a:r>
              <a:rPr lang="ru-RU" altLang="ru-RU" sz="1000" b="1" dirty="0" err="1">
                <a:solidFill>
                  <a:srgbClr val="000000"/>
                </a:solidFill>
                <a:latin typeface="Times New Roman" pitchFamily="18" charset="0"/>
                <a:cs typeface="Times New Roman" pitchFamily="18" charset="0"/>
              </a:rPr>
              <a:t>ауа-райы</a:t>
            </a:r>
            <a:r>
              <a:rPr lang="ru-RU" altLang="ru-RU" sz="1000" b="1" dirty="0">
                <a:solidFill>
                  <a:srgbClr val="000000"/>
                </a:solidFill>
                <a:latin typeface="Times New Roman" pitchFamily="18" charset="0"/>
                <a:cs typeface="Times New Roman" pitchFamily="18" charset="0"/>
              </a:rPr>
              <a:t> </a:t>
            </a:r>
            <a:r>
              <a:rPr lang="ru-RU" altLang="ru-RU" sz="1000" b="1" dirty="0" err="1">
                <a:solidFill>
                  <a:srgbClr val="000000"/>
                </a:solidFill>
                <a:latin typeface="Times New Roman" pitchFamily="18" charset="0"/>
                <a:cs typeface="Times New Roman" pitchFamily="18" charset="0"/>
              </a:rPr>
              <a:t>болжамы</a:t>
            </a:r>
            <a:r>
              <a:rPr lang="ru-RU" altLang="ru-RU" sz="1000" b="1" dirty="0">
                <a:solidFill>
                  <a:srgbClr val="000000"/>
                </a:solidFill>
                <a:latin typeface="Times New Roman" pitchFamily="18" charset="0"/>
                <a:cs typeface="Times New Roman" pitchFamily="18" charset="0"/>
              </a:rPr>
              <a:t> </a:t>
            </a:r>
          </a:p>
          <a:p>
            <a:pPr algn="ctr"/>
            <a:r>
              <a:rPr lang="ru-RU" altLang="ru-RU" sz="1000" b="1" dirty="0">
                <a:solidFill>
                  <a:srgbClr val="000000"/>
                </a:solidFill>
                <a:latin typeface="Times New Roman" pitchFamily="18" charset="0"/>
                <a:cs typeface="Times New Roman" pitchFamily="18" charset="0"/>
              </a:rPr>
              <a:t>2024 </a:t>
            </a:r>
            <a:r>
              <a:rPr lang="ru-RU" altLang="ru-RU" sz="1000" b="1" dirty="0" err="1">
                <a:solidFill>
                  <a:srgbClr val="000000"/>
                </a:solidFill>
                <a:latin typeface="Times New Roman" pitchFamily="18" charset="0"/>
                <a:cs typeface="Times New Roman" pitchFamily="18" charset="0"/>
              </a:rPr>
              <a:t>жылғы </a:t>
            </a:r>
            <a:r>
              <a:rPr lang="ru-RU" altLang="ru-RU" sz="1000" b="1" dirty="0">
                <a:solidFill>
                  <a:srgbClr val="000000"/>
                </a:solidFill>
                <a:latin typeface="Times New Roman" pitchFamily="18" charset="0"/>
                <a:cs typeface="Times New Roman" pitchFamily="18" charset="0"/>
              </a:rPr>
              <a:t>25</a:t>
            </a:r>
            <a:r>
              <a:rPr lang="kk-KZ" altLang="ru-RU" sz="1000" b="1" dirty="0">
                <a:solidFill>
                  <a:srgbClr val="000000"/>
                </a:solidFill>
                <a:latin typeface="Times New Roman" pitchFamily="18" charset="0"/>
                <a:cs typeface="Times New Roman" pitchFamily="18" charset="0"/>
              </a:rPr>
              <a:t> наурыздан 2</a:t>
            </a:r>
            <a:r>
              <a:rPr lang="ru-RU" altLang="ru-RU" sz="1000" b="1" dirty="0">
                <a:solidFill>
                  <a:srgbClr val="000000"/>
                </a:solidFill>
                <a:latin typeface="Times New Roman" pitchFamily="18" charset="0"/>
                <a:cs typeface="Times New Roman" pitchFamily="18" charset="0"/>
              </a:rPr>
              <a:t>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a:solidFill>
                  <a:srgbClr val="000000"/>
                </a:solidFill>
                <a:latin typeface="Times New Roman" pitchFamily="18" charset="0"/>
                <a:cs typeface="Times New Roman" pitchFamily="18" charset="0"/>
              </a:rPr>
              <a:t>26 </a:t>
            </a:r>
            <a:r>
              <a:rPr lang="kk-KZ" altLang="ru-RU" sz="1000" b="1" dirty="0">
                <a:solidFill>
                  <a:srgbClr val="000000"/>
                </a:solidFill>
                <a:latin typeface="Times New Roman" pitchFamily="18" charset="0"/>
                <a:cs typeface="Times New Roman" pitchFamily="18" charset="0"/>
              </a:rPr>
              <a:t>наурызға</a:t>
            </a:r>
            <a:r>
              <a:rPr lang="kk-KZ" sz="1000" b="1" dirty="0">
                <a:solidFill>
                  <a:srgbClr val="000000"/>
                </a:solidFill>
                <a:latin typeface="Times New Roman" pitchFamily="18" charset="0"/>
                <a:cs typeface="Times New Roman" pitchFamily="18" charset="0"/>
              </a:rPr>
              <a:t> </a:t>
            </a:r>
            <a:r>
              <a:rPr lang="ru-RU" sz="1000" b="1" dirty="0">
                <a:solidFill>
                  <a:srgbClr val="000000"/>
                </a:solidFill>
                <a:latin typeface="Times New Roman" pitchFamily="18" charset="0"/>
                <a:cs typeface="Times New Roman" pitchFamily="18" charset="0"/>
              </a:rPr>
              <a:t>08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p>
          <a:p>
            <a:pPr indent="180975" algn="just">
              <a:tabLst>
                <a:tab pos="180975" algn="l"/>
              </a:tabLst>
            </a:pPr>
            <a:r>
              <a:rPr lang="kk-KZ" sz="1000" dirty="0" smtClean="0">
                <a:latin typeface="Times New Roman" pitchFamily="18" charset="0"/>
                <a:cs typeface="Times New Roman" pitchFamily="18" charset="0"/>
              </a:rPr>
              <a:t>Көшпелі бұлтты, </a:t>
            </a:r>
            <a:r>
              <a:rPr lang="kk-KZ" sz="1000" dirty="0" smtClean="0">
                <a:latin typeface="Times New Roman" pitchFamily="18" charset="0"/>
                <a:cs typeface="Times New Roman" pitchFamily="18" charset="0"/>
              </a:rPr>
              <a:t>жауын-шашынсыз</a:t>
            </a:r>
            <a:r>
              <a:rPr lang="kk-KZ" sz="1000" dirty="0" smtClean="0">
                <a:latin typeface="Times New Roman" pitchFamily="18" charset="0"/>
                <a:cs typeface="Times New Roman" pitchFamily="18" charset="0"/>
              </a:rPr>
              <a:t>. </a:t>
            </a:r>
            <a:r>
              <a:rPr lang="kk-KZ" sz="1000" dirty="0">
                <a:latin typeface="Times New Roman" pitchFamily="18" charset="0"/>
                <a:cs typeface="Times New Roman" pitchFamily="18" charset="0"/>
              </a:rPr>
              <a:t>Оңтүстік-батыстан жел соғады, күші </a:t>
            </a:r>
            <a:r>
              <a:rPr lang="kk-KZ" sz="1000" dirty="0" smtClean="0">
                <a:latin typeface="Times New Roman" pitchFamily="18" charset="0"/>
                <a:cs typeface="Times New Roman" pitchFamily="18" charset="0"/>
              </a:rPr>
              <a:t>9-14 </a:t>
            </a:r>
            <a:r>
              <a:rPr lang="kk-KZ" sz="1000" dirty="0">
                <a:latin typeface="Times New Roman" pitchFamily="18" charset="0"/>
                <a:cs typeface="Times New Roman" pitchFamily="18" charset="0"/>
              </a:rPr>
              <a:t>м/с. Ауа температурасы  </a:t>
            </a:r>
            <a:r>
              <a:rPr lang="kk-KZ" sz="1000" dirty="0" smtClean="0">
                <a:latin typeface="Times New Roman" pitchFamily="18" charset="0"/>
                <a:cs typeface="Times New Roman" pitchFamily="18" charset="0"/>
              </a:rPr>
              <a:t>1-3 </a:t>
            </a:r>
            <a:r>
              <a:rPr lang="kk-KZ" sz="1000" dirty="0">
                <a:latin typeface="Times New Roman" pitchFamily="18" charset="0"/>
                <a:cs typeface="Times New Roman" pitchFamily="18" charset="0"/>
              </a:rPr>
              <a:t>градус аяз.</a:t>
            </a:r>
            <a:endParaRPr lang="ru-RU" altLang="en-US" sz="10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060848"/>
            <a:ext cx="4608512"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25</a:t>
            </a:r>
            <a:r>
              <a:rPr lang="kk-KZ" sz="1200" dirty="0">
                <a:solidFill>
                  <a:schemeClr val="tx1"/>
                </a:solidFill>
                <a:latin typeface="Times New Roman" pitchFamily="18" charset="0"/>
                <a:cs typeface="Times New Roman" pitchFamily="18" charset="0"/>
              </a:rPr>
              <a:t> наурызда</a:t>
            </a:r>
            <a:r>
              <a:rPr lang="kk-KZ" sz="1200" dirty="0">
                <a:solidFill>
                  <a:srgbClr val="000000"/>
                </a:solidFill>
                <a:latin typeface="Times New Roman" pitchFamily="18" charset="0"/>
                <a:cs typeface="Times New Roman" pitchFamily="18" charset="0"/>
              </a:rPr>
              <a:t>, 26 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14664</TotalTime>
  <Words>567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4418</cp:revision>
  <cp:lastPrinted>2021-07-01T03:56:27Z</cp:lastPrinted>
  <dcterms:created xsi:type="dcterms:W3CDTF">2018-03-27T06:03:00Z</dcterms:created>
  <dcterms:modified xsi:type="dcterms:W3CDTF">2024-03-24T08:57:44Z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