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2366" y="-39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95223785"/>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82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22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49126" y="135235"/>
            <a:ext cx="4904473"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en-US" altLang="ru-RU" sz="1200" b="1" dirty="0" smtClean="0">
                <a:solidFill>
                  <a:srgbClr val="000000"/>
                </a:solidFill>
                <a:latin typeface="Times New Roman" panose="02020603050405020304" pitchFamily="18" charset="0"/>
                <a:cs typeface="Times New Roman" panose="02020603050405020304" pitchFamily="18" charset="0"/>
              </a:rPr>
              <a:t>2</a:t>
            </a:r>
            <a:r>
              <a:rPr lang="kk-KZ" altLang="ru-RU" sz="1200" b="1" dirty="0" smtClean="0">
                <a:solidFill>
                  <a:srgbClr val="000000"/>
                </a:solidFill>
                <a:latin typeface="Times New Roman" panose="02020603050405020304" pitchFamily="18" charset="0"/>
                <a:cs typeface="Times New Roman" panose="02020603050405020304" pitchFamily="18" charset="0"/>
              </a:rPr>
              <a:t>3 наурызға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ru-RU" altLang="ru-RU" sz="1200" b="1" dirty="0" smtClean="0">
                <a:solidFill>
                  <a:srgbClr val="000000"/>
                </a:solidFill>
                <a:latin typeface="Times New Roman" panose="02020603050405020304" pitchFamily="18" charset="0"/>
                <a:cs typeface="Times New Roman" panose="02020603050405020304" pitchFamily="18" charset="0"/>
              </a:rPr>
              <a:t>22</a:t>
            </a:r>
            <a:r>
              <a:rPr lang="kk-KZ" altLang="ru-RU" sz="1200" b="1" dirty="0" smtClean="0">
                <a:solidFill>
                  <a:srgbClr val="000000"/>
                </a:solidFill>
                <a:latin typeface="Times New Roman" panose="02020603050405020304" pitchFamily="18" charset="0"/>
                <a:cs typeface="Times New Roman" panose="02020603050405020304" pitchFamily="18" charset="0"/>
              </a:rPr>
              <a:t> наурыз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20-дан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en-US" altLang="ru-RU" sz="1200" b="1" dirty="0" smtClean="0">
                <a:solidFill>
                  <a:srgbClr val="000000"/>
                </a:solidFill>
                <a:latin typeface="Times New Roman" panose="02020603050405020304" pitchFamily="18" charset="0"/>
                <a:cs typeface="Times New Roman" panose="02020603050405020304" pitchFamily="18" charset="0"/>
              </a:rPr>
              <a:t>2</a:t>
            </a:r>
            <a:r>
              <a:rPr lang="kk-KZ" altLang="ru-RU" sz="1200" b="1" dirty="0">
                <a:solidFill>
                  <a:srgbClr val="000000"/>
                </a:solidFill>
                <a:latin typeface="Times New Roman" panose="02020603050405020304" pitchFamily="18" charset="0"/>
                <a:cs typeface="Times New Roman" panose="02020603050405020304" pitchFamily="18" charset="0"/>
              </a:rPr>
              <a:t>3</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наурыз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20-ға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kk-KZ" sz="1200" dirty="0" smtClean="0">
                <a:latin typeface="Times New Roman" pitchFamily="18" charset="0"/>
                <a:cs typeface="Times New Roman" pitchFamily="18" charset="0"/>
              </a:rPr>
              <a:t>Көшпелі </a:t>
            </a:r>
            <a:r>
              <a:rPr lang="kk-KZ" sz="1200" dirty="0">
                <a:latin typeface="Times New Roman" pitchFamily="18" charset="0"/>
                <a:cs typeface="Times New Roman" pitchFamily="18" charset="0"/>
              </a:rPr>
              <a:t>бұлтты</a:t>
            </a:r>
            <a:r>
              <a:rPr lang="kk-KZ" sz="1200" dirty="0" smtClean="0">
                <a:latin typeface="Times New Roman" pitchFamily="18" charset="0"/>
                <a:cs typeface="Times New Roman" pitchFamily="18" charset="0"/>
              </a:rPr>
              <a:t>, аздаған жауын-шашын (жаңбыр, қар). Батыстан, оңтүстік-батыстан жел </a:t>
            </a:r>
            <a:r>
              <a:rPr lang="kk-KZ" sz="1200" dirty="0" smtClean="0">
                <a:latin typeface="Times New Roman" pitchFamily="18" charset="0"/>
                <a:cs typeface="Times New Roman" pitchFamily="18" charset="0"/>
              </a:rPr>
              <a:t>соғады, күші </a:t>
            </a:r>
            <a:r>
              <a:rPr lang="kk-KZ" sz="1200" dirty="0" smtClean="0">
                <a:latin typeface="Times New Roman" pitchFamily="18" charset="0"/>
                <a:cs typeface="Times New Roman" pitchFamily="18" charset="0"/>
              </a:rPr>
              <a:t>2-7</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м/с. </a:t>
            </a:r>
            <a:r>
              <a:rPr lang="kk-KZ" sz="1200" dirty="0">
                <a:latin typeface="Times New Roman" pitchFamily="18" charset="0"/>
                <a:cs typeface="Times New Roman" pitchFamily="18" charset="0"/>
              </a:rPr>
              <a:t>Ауа температурасы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3-5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4-6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p>
          <a:p>
            <a:pPr algn="ct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algn="ctr"/>
            <a:r>
              <a:rPr lang="kk-KZ" altLang="ru-RU" sz="1200" b="1" dirty="0" smtClean="0">
                <a:solidFill>
                  <a:srgbClr val="000000"/>
                </a:solidFill>
                <a:latin typeface="Times New Roman" panose="02020603050405020304" pitchFamily="18" charset="0"/>
                <a:cs typeface="Times New Roman" panose="02020603050405020304" pitchFamily="18" charset="0"/>
              </a:rPr>
              <a:t>24 наурызға </a:t>
            </a:r>
            <a:r>
              <a:rPr lang="ru-RU" altLang="ru-RU" sz="1200" b="1" dirty="0" smtClean="0">
                <a:solidFill>
                  <a:srgbClr val="000000"/>
                </a:solidFill>
                <a:latin typeface="Times New Roman" panose="02020603050405020304" pitchFamily="18" charset="0"/>
                <a:cs typeface="Times New Roman" panose="02020603050405020304" pitchFamily="18" charset="0"/>
              </a:rPr>
              <a:t>2024 </a:t>
            </a:r>
            <a:r>
              <a:rPr lang="ru-RU" altLang="ru-RU" sz="1200" b="1" dirty="0" err="1" smtClean="0">
                <a:solidFill>
                  <a:srgbClr val="000000"/>
                </a:solidFill>
                <a:latin typeface="Times New Roman" panose="02020603050405020304" pitchFamily="18" charset="0"/>
                <a:cs typeface="Times New Roman" panose="02020603050405020304" pitchFamily="18" charset="0"/>
              </a:rPr>
              <a:t>жылғы</a:t>
            </a:r>
            <a:endParaRPr lang="ru-RU" sz="1200" dirty="0" smtClean="0">
              <a:latin typeface="Times New Roman" pitchFamily="18" charset="0"/>
              <a:cs typeface="Times New Roman" pitchFamily="18" charset="0"/>
            </a:endParaRPr>
          </a:p>
          <a:p>
            <a:pPr lvl="0" indent="182563" algn="ctr"/>
            <a:r>
              <a:rPr lang="ru-RU" sz="1200" b="1" dirty="0" smtClean="0">
                <a:solidFill>
                  <a:srgbClr val="000000"/>
                </a:solidFill>
                <a:latin typeface="Times New Roman" panose="02020603050405020304" pitchFamily="18" charset="0"/>
                <a:cs typeface="Times New Roman" panose="02020603050405020304" pitchFamily="18" charset="0"/>
              </a:rPr>
              <a:t>2024 </a:t>
            </a:r>
            <a:r>
              <a:rPr lang="ru-RU" sz="1200" b="1" dirty="0">
                <a:solidFill>
                  <a:srgbClr val="000000"/>
                </a:solidFill>
                <a:latin typeface="Times New Roman" panose="02020603050405020304" pitchFamily="18" charset="0"/>
                <a:cs typeface="Times New Roman" panose="02020603050405020304" pitchFamily="18" charset="0"/>
              </a:rPr>
              <a:t>ж</a:t>
            </a:r>
            <a:r>
              <a:rPr lang="kk-KZ" sz="1200" b="1" dirty="0">
                <a:solidFill>
                  <a:srgbClr val="000000"/>
                </a:solidFill>
                <a:latin typeface="Times New Roman" panose="02020603050405020304" pitchFamily="18" charset="0"/>
                <a:cs typeface="Times New Roman" panose="02020603050405020304" pitchFamily="18" charset="0"/>
              </a:rPr>
              <a:t>. </a:t>
            </a:r>
            <a:r>
              <a:rPr lang="en-US" sz="1200" b="1" dirty="0" smtClean="0">
                <a:solidFill>
                  <a:srgbClr val="000000"/>
                </a:solidFill>
                <a:latin typeface="Times New Roman" panose="02020603050405020304" pitchFamily="18" charset="0"/>
                <a:cs typeface="Times New Roman" panose="02020603050405020304" pitchFamily="18" charset="0"/>
              </a:rPr>
              <a:t>2</a:t>
            </a:r>
            <a:r>
              <a:rPr lang="kk-KZ" sz="1200" b="1" dirty="0">
                <a:solidFill>
                  <a:srgbClr val="000000"/>
                </a:solidFill>
                <a:latin typeface="Times New Roman" panose="02020603050405020304" pitchFamily="18" charset="0"/>
                <a:cs typeface="Times New Roman" panose="02020603050405020304" pitchFamily="18" charset="0"/>
              </a:rPr>
              <a:t>3</a:t>
            </a:r>
            <a:r>
              <a:rPr lang="kk-KZ" sz="1200" b="1" dirty="0" smtClean="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наурыз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20-дан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2</a:t>
            </a:r>
            <a:r>
              <a:rPr lang="kk-KZ" sz="1200" b="1" dirty="0">
                <a:solidFill>
                  <a:srgbClr val="000000"/>
                </a:solidFill>
                <a:latin typeface="Times New Roman" panose="02020603050405020304" pitchFamily="18" charset="0"/>
                <a:cs typeface="Times New Roman" panose="02020603050405020304" pitchFamily="18" charset="0"/>
              </a:rPr>
              <a:t>4</a:t>
            </a:r>
            <a:r>
              <a:rPr lang="ru-RU" sz="1200" b="1" dirty="0" smtClean="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наурыз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08-ге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kk-KZ" sz="1200" dirty="0">
                <a:latin typeface="Times New Roman" pitchFamily="18" charset="0"/>
                <a:cs typeface="Times New Roman" pitchFamily="18" charset="0"/>
              </a:rPr>
              <a:t>Көшпелі бұлтты, </a:t>
            </a:r>
            <a:r>
              <a:rPr lang="kk-KZ" sz="1200" dirty="0" smtClean="0">
                <a:latin typeface="Times New Roman" pitchFamily="18" charset="0"/>
                <a:cs typeface="Times New Roman" pitchFamily="18" charset="0"/>
              </a:rPr>
              <a:t>тұман. Шығыстан</a:t>
            </a:r>
            <a:r>
              <a:rPr lang="kk-KZ" sz="1200" dirty="0" smtClean="0">
                <a:latin typeface="Times New Roman" pitchFamily="18" charset="0"/>
                <a:cs typeface="Times New Roman" pitchFamily="18" charset="0"/>
              </a:rPr>
              <a:t>, оңтүстік-шығыстан </a:t>
            </a:r>
            <a:r>
              <a:rPr lang="kk-KZ" sz="1200" dirty="0">
                <a:latin typeface="Times New Roman" pitchFamily="18" charset="0"/>
                <a:cs typeface="Times New Roman" pitchFamily="18" charset="0"/>
              </a:rPr>
              <a:t>жел </a:t>
            </a:r>
            <a:r>
              <a:rPr lang="kk-KZ" sz="1200" dirty="0" smtClean="0">
                <a:latin typeface="Times New Roman" pitchFamily="18" charset="0"/>
                <a:cs typeface="Times New Roman" pitchFamily="18" charset="0"/>
              </a:rPr>
              <a:t>соғады, күші </a:t>
            </a:r>
            <a:r>
              <a:rPr lang="kk-KZ" sz="1200" dirty="0" smtClean="0">
                <a:latin typeface="Times New Roman" pitchFamily="18" charset="0"/>
                <a:cs typeface="Times New Roman" pitchFamily="18" charset="0"/>
              </a:rPr>
              <a:t>5-10</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м/с. </a:t>
            </a:r>
            <a:r>
              <a:rPr lang="kk-KZ" sz="1200" dirty="0">
                <a:latin typeface="Times New Roman" pitchFamily="18" charset="0"/>
                <a:cs typeface="Times New Roman" pitchFamily="18" charset="0"/>
              </a:rPr>
              <a:t>Ауа температурасы </a:t>
            </a:r>
            <a:r>
              <a:rPr lang="kk-KZ" sz="1200" dirty="0" smtClean="0">
                <a:latin typeface="Times New Roman" pitchFamily="18" charset="0"/>
                <a:cs typeface="Times New Roman" pitchFamily="18" charset="0"/>
              </a:rPr>
              <a:t>1-3</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градус аяз.</a:t>
            </a:r>
            <a:endParaRPr lang="kk-KZ"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smtClean="0">
                          <a:latin typeface="Times New Roman" panose="02020603050405020304" pitchFamily="18" charset="0"/>
                          <a:cs typeface="Times New Roman" panose="02020603050405020304" pitchFamily="18" charset="0"/>
                        </a:rPr>
                        <a:t>2022 ж.02.08 №</a:t>
                      </a:r>
                      <a:r>
                        <a:rPr lang="ru-RU" sz="600" b="0" i="0" u="none" kern="1200" baseline="0" dirty="0" smtClean="0">
                          <a:solidFill>
                            <a:schemeClr val="tx1"/>
                          </a:solidFill>
                          <a:effectLst/>
                          <a:latin typeface="Times New Roman" pitchFamily="18" charset="0"/>
                          <a:ea typeface="+mn-ea"/>
                          <a:cs typeface="Times New Roman" pitchFamily="18" charset="0"/>
                        </a:rPr>
                        <a:t>ҚР ДСМ-70 </a:t>
                      </a:r>
                      <a:r>
                        <a:rPr lang="ru-RU" sz="600" b="0" i="0" u="none" kern="1200" baseline="0" smtClean="0">
                          <a:solidFill>
                            <a:schemeClr val="tx1"/>
                          </a:solidFill>
                          <a:effectLst/>
                          <a:latin typeface="Times New Roman" pitchFamily="18" charset="0"/>
                          <a:ea typeface="+mn-ea"/>
                          <a:cs typeface="Times New Roman" pitchFamily="18" charset="0"/>
                        </a:rPr>
                        <a:t>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smtClean="0">
                          <a:latin typeface="Times New Roman" panose="02020603050405020304" pitchFamily="18" charset="0"/>
                          <a:cs typeface="Times New Roman" panose="02020603050405020304" pitchFamily="18" charset="0"/>
                        </a:rPr>
                        <a:t>«</a:t>
                      </a:r>
                      <a:r>
                        <a:rPr lang="ru-RU" sz="600" b="0" i="0" u="none" kern="1200" baseline="0" dirty="0" err="1" smtClean="0">
                          <a:solidFill>
                            <a:schemeClr val="tx1"/>
                          </a:solidFill>
                          <a:effectLst/>
                          <a:latin typeface="Times New Roman" pitchFamily="18" charset="0"/>
                          <a:ea typeface="+mn-ea"/>
                          <a:cs typeface="Times New Roman" pitchFamily="18" charset="0"/>
                        </a:rPr>
                        <a:t>Қалалық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және</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ауылдық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елді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ұйымдар</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ауаның</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бекіту</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туралы</a:t>
                      </a:r>
                      <a:r>
                        <a:rPr lang="ru-RU" sz="600" i="0" dirty="0" smtClean="0">
                          <a:latin typeface="Times New Roman" panose="02020603050405020304" pitchFamily="18" charset="0"/>
                          <a:cs typeface="Times New Roman" panose="02020603050405020304"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бұйрығы</a:t>
                      </a:r>
                      <a:r>
                        <a:rPr lang="ru-RU" sz="600" i="0" dirty="0" smtClean="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kk-KZ" altLang="ru-RU" sz="1200" b="1" dirty="0">
                <a:latin typeface="Times New Roman" panose="02020603050405020304" pitchFamily="18" charset="0"/>
                <a:cs typeface="Times New Roman" panose="02020603050405020304" pitchFamily="18" charset="0"/>
              </a:rPr>
              <a:t>2</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наурыз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14722" y="3051140"/>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05030" y="2204864"/>
            <a:ext cx="4848569" cy="830997"/>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dirty="0" smtClean="0">
                <a:solidFill>
                  <a:schemeClr val="tx1"/>
                </a:solidFill>
                <a:latin typeface="Times New Roman" pitchFamily="18" charset="0"/>
                <a:cs typeface="Times New Roman" pitchFamily="18" charset="0"/>
                <a:sym typeface="+mn-ea"/>
              </a:rPr>
              <a:t>заттардың </a:t>
            </a:r>
            <a:r>
              <a:rPr lang="kk-KZ" altLang="en-US" sz="1200" b="1" dirty="0" smtClean="0">
                <a:solidFill>
                  <a:schemeClr val="tx1"/>
                </a:solidFill>
                <a:latin typeface="Times New Roman" pitchFamily="18" charset="0"/>
                <a:cs typeface="Times New Roman" pitchFamily="18" charset="0"/>
                <a:sym typeface="+mn-ea"/>
              </a:rPr>
              <a:t>жиналуына</a:t>
            </a:r>
            <a:r>
              <a:rPr lang="kk-KZ" altLang="en-US" sz="1200" b="1" dirty="0" smtClean="0">
                <a:solidFill>
                  <a:schemeClr val="tx1"/>
                </a:solidFill>
                <a:latin typeface="Times New Roman" pitchFamily="18" charset="0"/>
                <a:cs typeface="Times New Roman" pitchFamily="18" charset="0"/>
                <a:sym typeface="+mn-ea"/>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rPr>
              <a:t>көтеріңкі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859558626"/>
              </p:ext>
            </p:extLst>
          </p:nvPr>
        </p:nvGraphicFramePr>
        <p:xfrm>
          <a:off x="5027448" y="4149080"/>
          <a:ext cx="4667576" cy="8839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7325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69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smtClean="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Жайнакова З.Ж/ Барышева 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18633</TotalTime>
  <Words>502</Words>
  <Application>Microsoft Office PowerPoint</Application>
  <PresentationFormat>Лист A4 (210x297 мм)</PresentationFormat>
  <Paragraphs>82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3454</cp:revision>
  <cp:lastPrinted>2021-07-01T07:38:07Z</cp:lastPrinted>
  <dcterms:created xsi:type="dcterms:W3CDTF">2018-03-27T06:03:00Z</dcterms:created>
  <dcterms:modified xsi:type="dcterms:W3CDTF">2024-03-22T09:23:12Z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