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17" d="100"/>
          <a:sy n="117" d="100"/>
        </p:scale>
        <p:origin x="102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87158325"/>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65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05 </a:t>
                      </a:r>
                      <a:r>
                        <a:rPr lang="kk-KZ" altLang="zh-CN" sz="1200" b="1" i="1" baseline="0" dirty="0">
                          <a:solidFill>
                            <a:srgbClr val="002060"/>
                          </a:solidFill>
                          <a:latin typeface="Times New Roman" panose="02020603050405020304" pitchFamily="18" charset="0"/>
                          <a:cs typeface="Times New Roman" panose="02020603050405020304" pitchFamily="18" charset="0"/>
                        </a:rPr>
                        <a:t>наурыз</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05071933"/>
              </p:ext>
            </p:extLst>
          </p:nvPr>
        </p:nvGraphicFramePr>
        <p:xfrm>
          <a:off x="5096232" y="6426875"/>
          <a:ext cx="4711817" cy="213360"/>
        </p:xfrm>
        <a:graphic>
          <a:graphicData uri="http://schemas.openxmlformats.org/drawingml/2006/table">
            <a:tbl>
              <a:tblPr/>
              <a:tblGrid>
                <a:gridCol w="4711817">
                  <a:extLst>
                    <a:ext uri="{9D8B030D-6E8A-4147-A177-3AD203B41FA5}">
                      <a16:colId xmlns:a16="http://schemas.microsoft.com/office/drawing/2014/main"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a:latin typeface="Times New Roman" panose="02020603050405020304" pitchFamily="18" charset="0"/>
                <a:cs typeface="Times New Roman" panose="02020603050405020304" pitchFamily="18" charset="0"/>
              </a:rPr>
              <a:t>наурыз</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90704956"/>
              </p:ext>
            </p:extLst>
          </p:nvPr>
        </p:nvGraphicFramePr>
        <p:xfrm>
          <a:off x="5011986" y="4135786"/>
          <a:ext cx="4712934" cy="2077375"/>
        </p:xfrm>
        <a:graphic>
          <a:graphicData uri="http://schemas.openxmlformats.org/drawingml/2006/table">
            <a:tbl>
              <a:tblPr firstRow="1" bandRow="1">
                <a:tableStyleId>{5C22544A-7EE6-4342-B048-85BDC9FD1C3A}</a:tableStyleId>
              </a:tblPr>
              <a:tblGrid>
                <a:gridCol w="1725533">
                  <a:extLst>
                    <a:ext uri="{9D8B030D-6E8A-4147-A177-3AD203B41FA5}">
                      <a16:colId xmlns:a16="http://schemas.microsoft.com/office/drawing/2014/main" val="3583770891"/>
                    </a:ext>
                  </a:extLst>
                </a:gridCol>
                <a:gridCol w="1472455">
                  <a:extLst>
                    <a:ext uri="{9D8B030D-6E8A-4147-A177-3AD203B41FA5}">
                      <a16:colId xmlns:a16="http://schemas.microsoft.com/office/drawing/2014/main" val="1276116030"/>
                    </a:ext>
                  </a:extLst>
                </a:gridCol>
                <a:gridCol w="1514946">
                  <a:extLst>
                    <a:ext uri="{9D8B030D-6E8A-4147-A177-3AD203B41FA5}">
                      <a16:colId xmlns:a16="http://schemas.microsoft.com/office/drawing/2014/main" val="2096923049"/>
                    </a:ext>
                  </a:extLst>
                </a:gridCol>
              </a:tblGrid>
              <a:tr h="66443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4759">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39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4759">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800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19499">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79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94780">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43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99038">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16" name="Прямоугольник 15"/>
          <p:cNvSpPr/>
          <p:nvPr/>
        </p:nvSpPr>
        <p:spPr>
          <a:xfrm>
            <a:off x="4944224" y="75573"/>
            <a:ext cx="4717371" cy="2400657"/>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06 </a:t>
            </a:r>
            <a:r>
              <a:rPr lang="kk-KZ" altLang="ru-RU" sz="1200" b="1" dirty="0">
                <a:latin typeface="Times New Roman" panose="02020603050405020304" pitchFamily="18" charset="0"/>
                <a:cs typeface="Times New Roman" panose="02020603050405020304" pitchFamily="18" charset="0"/>
              </a:rPr>
              <a:t>наурызға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a:latin typeface="Times New Roman" panose="02020603050405020304" pitchFamily="18" charset="0"/>
                <a:cs typeface="Times New Roman" panose="02020603050405020304" pitchFamily="18" charset="0"/>
              </a:rPr>
              <a:t>наурыз</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06 </a:t>
            </a:r>
            <a:r>
              <a:rPr lang="ru-RU" sz="1200" b="1" dirty="0" err="1">
                <a:solidFill>
                  <a:srgbClr val="000000"/>
                </a:solidFill>
                <a:latin typeface="Times New Roman" panose="02020603050405020304" pitchFamily="18" charset="0"/>
                <a:cs typeface="Times New Roman" panose="02020603050405020304" pitchFamily="18" charset="0"/>
                <a:sym typeface="+mn-ea"/>
              </a:rPr>
              <a:t>наурызға</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a:latin typeface="Times New Roman" panose="02020603050405020304" pitchFamily="18" charset="0"/>
                <a:cs typeface="Times New Roman" panose="02020603050405020304" pitchFamily="18" charset="0"/>
              </a:rPr>
              <a:t>Көшпелі бұлтты</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жауын-шашынсыз</a:t>
            </a:r>
            <a:r>
              <a:rPr lang="kk-KZ" sz="1100" dirty="0">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Тұман</a:t>
            </a:r>
            <a:r>
              <a:rPr lang="kk-KZ" sz="1100" dirty="0">
                <a:latin typeface="Times New Roman" panose="02020603050405020304" pitchFamily="18" charset="0"/>
                <a:ea typeface="Calibri" panose="020F0502020204030204" pitchFamily="34" charset="0"/>
                <a:cs typeface="Times New Roman" panose="02020603050405020304" pitchFamily="18" charset="0"/>
              </a:rPr>
              <a:t>. Жел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оңтүстік-шығыстан солтүстік-шығысқа ауысып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соғады</a:t>
            </a:r>
            <a:r>
              <a:rPr lang="kk-KZ" sz="1100" dirty="0">
                <a:latin typeface="Times New Roman" panose="02020603050405020304" pitchFamily="18" charset="0"/>
                <a:ea typeface="Calibri" panose="020F0502020204030204" pitchFamily="34" charset="0"/>
                <a:cs typeface="Times New Roman" panose="02020603050405020304" pitchFamily="18" charset="0"/>
              </a:rPr>
              <a:t>, күші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2-7 </a:t>
            </a:r>
            <a:r>
              <a:rPr lang="kk-KZ" sz="1100" dirty="0">
                <a:latin typeface="Times New Roman" panose="02020603050405020304" pitchFamily="18" charset="0"/>
                <a:ea typeface="Calibri" panose="020F0502020204030204" pitchFamily="34" charset="0"/>
                <a:cs typeface="Times New Roman" panose="02020603050405020304" pitchFamily="18" charset="0"/>
              </a:rPr>
              <a:t>м/с. Ауа температурасы түнде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12-14, </a:t>
            </a:r>
            <a:r>
              <a:rPr lang="kk-KZ" sz="1100" dirty="0">
                <a:latin typeface="Times New Roman" panose="02020603050405020304" pitchFamily="18" charset="0"/>
                <a:ea typeface="Calibri" panose="020F0502020204030204" pitchFamily="34" charset="0"/>
                <a:cs typeface="Times New Roman" panose="02020603050405020304" pitchFamily="18" charset="0"/>
              </a:rPr>
              <a:t>күндіз 2-4 градус аяз.</a:t>
            </a:r>
          </a:p>
          <a:p>
            <a:pPr lvl="0" indent="144000" algn="ctr"/>
            <a:endParaRPr lang="ru-RU" sz="1200" b="1" dirty="0">
              <a:solidFill>
                <a:srgbClr val="000000"/>
              </a:solidFill>
              <a:latin typeface="Times New Roman" pitchFamily="18" charset="0"/>
              <a:cs typeface="Times New Roman" pitchFamily="18" charset="0"/>
              <a:sym typeface="+mn-ea"/>
            </a:endParaRPr>
          </a:p>
          <a:p>
            <a:pPr lvl="0" indent="144000" algn="ctr"/>
            <a:r>
              <a:rPr lang="ru-RU" sz="1200" b="1" dirty="0" smtClean="0">
                <a:solidFill>
                  <a:srgbClr val="000000"/>
                </a:solidFill>
                <a:latin typeface="Times New Roman" pitchFamily="18" charset="0"/>
                <a:cs typeface="Times New Roman" pitchFamily="18" charset="0"/>
                <a:sym typeface="+mn-ea"/>
              </a:rPr>
              <a:t>07 </a:t>
            </a:r>
            <a:r>
              <a:rPr lang="ru-RU" sz="1200" b="1" dirty="0" err="1">
                <a:solidFill>
                  <a:srgbClr val="000000"/>
                </a:solidFill>
                <a:latin typeface="Times New Roman" pitchFamily="18" charset="0"/>
                <a:cs typeface="Times New Roman" pitchFamily="18" charset="0"/>
                <a:sym typeface="+mn-ea"/>
              </a:rPr>
              <a:t>наурыз</a:t>
            </a:r>
            <a:r>
              <a:rPr lang="kk-KZ" sz="1200" b="1" dirty="0">
                <a:solidFill>
                  <a:srgbClr val="000000"/>
                </a:solidFill>
                <a:latin typeface="Times New Roman" pitchFamily="18" charset="0"/>
                <a:cs typeface="Times New Roman" pitchFamily="18" charset="0"/>
                <a:sym typeface="+mn-ea"/>
              </a:rPr>
              <a:t>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06 </a:t>
            </a:r>
            <a:r>
              <a:rPr lang="kk-KZ" sz="1200" b="1" dirty="0">
                <a:solidFill>
                  <a:srgbClr val="000000"/>
                </a:solidFill>
                <a:latin typeface="Times New Roman" panose="02020603050405020304" pitchFamily="18" charset="0"/>
                <a:cs typeface="Times New Roman" panose="02020603050405020304" pitchFamily="18" charset="0"/>
                <a:sym typeface="+mn-ea"/>
              </a:rPr>
              <a:t>наурыз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07 </a:t>
            </a:r>
            <a:r>
              <a:rPr lang="ru-RU" sz="1200" b="1" dirty="0" err="1">
                <a:solidFill>
                  <a:srgbClr val="000000"/>
                </a:solidFill>
                <a:latin typeface="Times New Roman" panose="02020603050405020304" pitchFamily="18" charset="0"/>
                <a:cs typeface="Times New Roman" panose="02020603050405020304" pitchFamily="18" charset="0"/>
                <a:sym typeface="+mn-ea"/>
              </a:rPr>
              <a:t>наурыз</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жауын-шашынсыз. Түнде және таңертең тұман. </a:t>
            </a:r>
            <a:r>
              <a:rPr lang="kk-KZ" sz="1100" dirty="0">
                <a:latin typeface="Times New Roman" panose="02020603050405020304" pitchFamily="18" charset="0"/>
                <a:cs typeface="Times New Roman" panose="02020603050405020304" pitchFamily="18" charset="0"/>
              </a:rPr>
              <a:t>Жел </a:t>
            </a:r>
            <a:r>
              <a:rPr lang="kk-KZ" sz="1100" dirty="0" smtClean="0">
                <a:latin typeface="Times New Roman" panose="02020603050405020304" pitchFamily="18" charset="0"/>
                <a:cs typeface="Times New Roman" panose="02020603050405020304" pitchFamily="18" charset="0"/>
              </a:rPr>
              <a:t>оңтүстік-шығыстан </a:t>
            </a:r>
            <a:r>
              <a:rPr lang="kk-KZ" sz="1100" dirty="0">
                <a:latin typeface="Times New Roman" panose="02020603050405020304" pitchFamily="18" charset="0"/>
                <a:cs typeface="Times New Roman" panose="02020603050405020304" pitchFamily="18" charset="0"/>
              </a:rPr>
              <a:t>соғады, күші </a:t>
            </a:r>
            <a:r>
              <a:rPr lang="kk-KZ" sz="1100" dirty="0" smtClean="0">
                <a:latin typeface="Times New Roman" panose="02020603050405020304" pitchFamily="18" charset="0"/>
                <a:cs typeface="Times New Roman" panose="02020603050405020304" pitchFamily="18" charset="0"/>
              </a:rPr>
              <a:t>5-10 </a:t>
            </a:r>
            <a:r>
              <a:rPr lang="kk-KZ" sz="1100" dirty="0">
                <a:latin typeface="Times New Roman" panose="02020603050405020304" pitchFamily="18" charset="0"/>
                <a:cs typeface="Times New Roman" panose="02020603050405020304"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10-12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аяз</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21088" y="3366457"/>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99072" y="2400109"/>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chemeClr val="tx1"/>
                </a:solidFill>
                <a:latin typeface="Times New Roman" panose="02020603050405020304" pitchFamily="18" charset="0"/>
                <a:cs typeface="Times New Roman" panose="02020603050405020304" pitchFamily="18" charset="0"/>
              </a:rPr>
              <a:t>06 </a:t>
            </a:r>
            <a:r>
              <a:rPr lang="ru-RU" sz="1100" b="1" dirty="0" err="1">
                <a:solidFill>
                  <a:schemeClr val="tx1"/>
                </a:solidFill>
                <a:latin typeface="Times New Roman" panose="02020603050405020304" pitchFamily="18" charset="0"/>
                <a:cs typeface="Times New Roman" panose="02020603050405020304" pitchFamily="18" charset="0"/>
              </a:rPr>
              <a:t>наурыз</a:t>
            </a:r>
            <a:r>
              <a:rPr lang="kk-KZ" sz="1100" b="1"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0</a:t>
            </a:r>
            <a:r>
              <a:rPr lang="kk-KZ" sz="1100" b="1" dirty="0">
                <a:solidFill>
                  <a:schemeClr val="tx1"/>
                </a:solidFill>
                <a:latin typeface="Times New Roman" panose="02020603050405020304" pitchFamily="18" charset="0"/>
                <a:cs typeface="Times New Roman" panose="02020603050405020304" pitchFamily="18" charset="0"/>
              </a:rPr>
              <a:t>7</a:t>
            </a:r>
            <a:r>
              <a:rPr lang="kk-KZ" sz="1100" b="1" dirty="0" smtClean="0">
                <a:solidFill>
                  <a:schemeClr val="tx1"/>
                </a:solidFill>
                <a:latin typeface="Times New Roman" panose="02020603050405020304" pitchFamily="18" charset="0"/>
                <a:cs typeface="Times New Roman" panose="02020603050405020304" pitchFamily="18" charset="0"/>
              </a:rPr>
              <a:t> </a:t>
            </a:r>
            <a:r>
              <a:rPr lang="kk-KZ" sz="1100" b="1" dirty="0">
                <a:solidFill>
                  <a:schemeClr val="tx1"/>
                </a:solidFill>
                <a:latin typeface="Times New Roman" panose="02020603050405020304" pitchFamily="18" charset="0"/>
                <a:cs typeface="Times New Roman" panose="02020603050405020304" pitchFamily="18" charset="0"/>
              </a:rPr>
              <a:t>наурыз 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сейілуіне</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төмен</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Аянова</a:t>
            </a:r>
            <a:r>
              <a:rPr lang="ru-RU" altLang="ru-RU" sz="1200" b="1" i="1" dirty="0">
                <a:solidFill>
                  <a:srgbClr val="000000"/>
                </a:solidFill>
                <a:latin typeface="Times New Roman" panose="02020603050405020304" pitchFamily="18" charset="0"/>
                <a:cs typeface="Times New Roman" panose="02020603050405020304" pitchFamily="18" charset="0"/>
              </a:rPr>
              <a:t> С./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24749</TotalTime>
  <Words>570</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SimSun</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4665</cp:revision>
  <cp:lastPrinted>2021-07-01T03:56:27Z</cp:lastPrinted>
  <dcterms:created xsi:type="dcterms:W3CDTF">2018-03-27T06:03:00Z</dcterms:created>
  <dcterms:modified xsi:type="dcterms:W3CDTF">2024-03-05T07:49:02Z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