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2000" autoAdjust="0"/>
  </p:normalViewPr>
  <p:slideViewPr>
    <p:cSldViewPr showGuides="1">
      <p:cViewPr>
        <p:scale>
          <a:sx n="100" d="100"/>
          <a:sy n="100" d="100"/>
        </p:scale>
        <p:origin x="-1134" y="-288"/>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62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02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наурыз</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a:latin typeface="Times New Roman" panose="02020603050405020304" pitchFamily="18" charset="0"/>
                <a:cs typeface="Times New Roman" panose="02020603050405020304" pitchFamily="18" charset="0"/>
              </a:rPr>
              <a:t>наурызға 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397849879"/>
              </p:ext>
            </p:extLst>
          </p:nvPr>
        </p:nvGraphicFramePr>
        <p:xfrm>
          <a:off x="5025009" y="3996001"/>
          <a:ext cx="4536503" cy="2617863"/>
        </p:xfrm>
        <a:graphic>
          <a:graphicData uri="http://schemas.openxmlformats.org/drawingml/2006/table">
            <a:tbl>
              <a:tblPr firstRow="1" bandRow="1">
                <a:tableStyleId>{5C22544A-7EE6-4342-B048-85BDC9FD1C3A}</a:tableStyleId>
              </a:tblPr>
              <a:tblGrid>
                <a:gridCol w="1656183">
                  <a:extLst>
                    <a:ext uri="{9D8B030D-6E8A-4147-A177-3AD203B41FA5}">
                      <a16:colId xmlns:a16="http://schemas.microsoft.com/office/drawing/2014/main" xmlns="" val="3583770891"/>
                    </a:ext>
                  </a:extLst>
                </a:gridCol>
                <a:gridCol w="1656184">
                  <a:extLst>
                    <a:ext uri="{9D8B030D-6E8A-4147-A177-3AD203B41FA5}">
                      <a16:colId xmlns:a16="http://schemas.microsoft.com/office/drawing/2014/main" xmlns="" val="1276116030"/>
                    </a:ext>
                  </a:extLst>
                </a:gridCol>
                <a:gridCol w="1224136">
                  <a:extLst>
                    <a:ext uri="{9D8B030D-6E8A-4147-A177-3AD203B41FA5}">
                      <a16:colId xmlns:a16="http://schemas.microsoft.com/office/drawing/2014/main" xmlns="" val="2096923049"/>
                    </a:ext>
                  </a:extLst>
                </a:gridCol>
              </a:tblGrid>
              <a:tr h="39282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92823">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dirty="0"/>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dirty="0"/>
                        <a:t>0,00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3433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dirty="0"/>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dirty="0"/>
                        <a:t>0,01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34338">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dirty="0"/>
                        <a:t>776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dirty="0"/>
                        <a:t>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3433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dirty="0"/>
                        <a:t>71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dirty="0"/>
                        <a:t>0,4</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3433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dirty="0"/>
                        <a:t>30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dirty="0"/>
                        <a:t>0,08</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34338">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dirty="0"/>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dirty="0"/>
                        <a:t>0,6</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4953000" y="476672"/>
            <a:ext cx="4824536" cy="1615827"/>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02 </a:t>
            </a:r>
            <a:r>
              <a:rPr lang="kk-KZ" altLang="ru-RU" sz="1100" b="1" dirty="0">
                <a:latin typeface="Times New Roman" pitchFamily="18" charset="0"/>
                <a:cs typeface="Times New Roman" pitchFamily="18" charset="0"/>
              </a:rPr>
              <a:t>наурызға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02 </a:t>
            </a:r>
            <a:r>
              <a:rPr lang="kk-KZ" altLang="ru-RU" sz="1100" b="1" dirty="0">
                <a:solidFill>
                  <a:srgbClr val="000000"/>
                </a:solidFill>
                <a:latin typeface="Times New Roman" pitchFamily="18" charset="0"/>
                <a:cs typeface="Times New Roman" pitchFamily="18" charset="0"/>
              </a:rPr>
              <a:t>наурыздан </a:t>
            </a:r>
            <a:r>
              <a:rPr lang="ru-RU" altLang="ru-RU" sz="1100" b="1" dirty="0" smtClean="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03 </a:t>
            </a:r>
            <a:r>
              <a:rPr lang="kk-KZ" altLang="ru-RU" sz="1100" b="1" dirty="0">
                <a:solidFill>
                  <a:srgbClr val="000000"/>
                </a:solidFill>
                <a:latin typeface="Times New Roman" pitchFamily="18" charset="0"/>
                <a:cs typeface="Times New Roman" pitchFamily="18" charset="0"/>
              </a:rPr>
              <a:t>наурызға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күндіз аздаған қар, жаяу бұрқасын. Оңтүстік-батыстан жел </a:t>
            </a:r>
            <a:r>
              <a:rPr lang="kk-KZ" sz="1100" dirty="0">
                <a:latin typeface="Times New Roman" pitchFamily="18" charset="0"/>
                <a:cs typeface="Times New Roman" pitchFamily="18" charset="0"/>
              </a:rPr>
              <a:t>соғады, күші </a:t>
            </a:r>
            <a:r>
              <a:rPr lang="kk-KZ" sz="1100" dirty="0" smtClean="0">
                <a:latin typeface="Times New Roman" pitchFamily="18" charset="0"/>
                <a:cs typeface="Times New Roman" pitchFamily="18" charset="0"/>
              </a:rPr>
              <a:t>9-14, күндіз екпіні 15-20 </a:t>
            </a:r>
            <a:r>
              <a:rPr lang="kk-KZ" sz="1100" dirty="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12-14,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4-6 градус </a:t>
            </a:r>
            <a:r>
              <a:rPr lang="kk-KZ" sz="1100" dirty="0">
                <a:latin typeface="Times New Roman" pitchFamily="18" charset="0"/>
                <a:cs typeface="Times New Roman" pitchFamily="18" charset="0"/>
              </a:rPr>
              <a:t>аяз.</a:t>
            </a:r>
            <a:r>
              <a:rPr lang="kk-KZ" sz="1100" b="1" dirty="0">
                <a:latin typeface="Times New Roman" pitchFamily="18" charset="0"/>
                <a:cs typeface="Times New Roman" pitchFamily="18" charset="0"/>
              </a:rPr>
              <a:t> </a:t>
            </a:r>
          </a:p>
          <a:p>
            <a:pPr indent="180975" algn="ctr"/>
            <a:r>
              <a:rPr lang="kk-KZ" altLang="ru-RU" sz="1100" b="1" dirty="0" smtClean="0">
                <a:solidFill>
                  <a:srgbClr val="000000"/>
                </a:solidFill>
                <a:latin typeface="Times New Roman" pitchFamily="18" charset="0"/>
                <a:cs typeface="Times New Roman" pitchFamily="18" charset="0"/>
              </a:rPr>
              <a:t>04 </a:t>
            </a:r>
            <a:r>
              <a:rPr lang="kk-KZ" altLang="ru-RU" sz="1100" b="1" dirty="0">
                <a:solidFill>
                  <a:srgbClr val="000000"/>
                </a:solidFill>
                <a:latin typeface="Times New Roman" pitchFamily="18" charset="0"/>
                <a:cs typeface="Times New Roman" pitchFamily="18" charset="0"/>
              </a:rPr>
              <a:t>наурызға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03 </a:t>
            </a:r>
            <a:r>
              <a:rPr lang="kk-KZ" altLang="ru-RU" sz="1100" b="1" dirty="0">
                <a:solidFill>
                  <a:srgbClr val="000000"/>
                </a:solidFill>
                <a:latin typeface="Times New Roman" pitchFamily="18" charset="0"/>
                <a:cs typeface="Times New Roman" pitchFamily="18" charset="0"/>
              </a:rPr>
              <a:t>наурыздан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04 </a:t>
            </a:r>
            <a:r>
              <a:rPr lang="kk-KZ" altLang="ru-RU" sz="1100" b="1" dirty="0">
                <a:solidFill>
                  <a:srgbClr val="000000"/>
                </a:solidFill>
                <a:latin typeface="Times New Roman" pitchFamily="18" charset="0"/>
                <a:cs typeface="Times New Roman" pitchFamily="18" charset="0"/>
              </a:rPr>
              <a:t>наурызға</a:t>
            </a:r>
            <a:r>
              <a:rPr lang="kk-KZ" sz="1100" b="1" dirty="0">
                <a:solidFill>
                  <a:srgbClr val="000000"/>
                </a:solidFill>
                <a:latin typeface="Times New Roman" pitchFamily="18" charset="0"/>
                <a:cs typeface="Times New Roman" pitchFamily="18" charset="0"/>
              </a:rPr>
              <a:t> </a:t>
            </a:r>
            <a:r>
              <a:rPr lang="ru-RU" sz="1100" b="1" dirty="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tabLst>
                <a:tab pos="180975" algn="l"/>
              </a:tabLst>
            </a:pPr>
            <a:r>
              <a:rPr lang="kk-KZ" sz="1100" dirty="0" smtClean="0">
                <a:latin typeface="Times New Roman" pitchFamily="18" charset="0"/>
                <a:cs typeface="Times New Roman" pitchFamily="18" charset="0"/>
              </a:rPr>
              <a:t>Бұлтты, қар, жаяу бұрқасын. </a:t>
            </a:r>
            <a:r>
              <a:rPr lang="kk-KZ" sz="1100" smtClean="0">
                <a:latin typeface="Times New Roman" pitchFamily="18" charset="0"/>
                <a:cs typeface="Times New Roman" pitchFamily="18" charset="0"/>
              </a:rPr>
              <a:t>Батыстан, </a:t>
            </a:r>
            <a:r>
              <a:rPr lang="kk-KZ" sz="1100" dirty="0" smtClean="0">
                <a:latin typeface="Times New Roman" pitchFamily="18" charset="0"/>
                <a:cs typeface="Times New Roman" pitchFamily="18" charset="0"/>
              </a:rPr>
              <a:t>о</a:t>
            </a:r>
            <a:r>
              <a:rPr lang="kk-KZ" sz="1100" dirty="0" smtClean="0">
                <a:latin typeface="Times New Roman" pitchFamily="18" charset="0"/>
                <a:cs typeface="Times New Roman" pitchFamily="18" charset="0"/>
              </a:rPr>
              <a:t>ңтүстік-батыстан </a:t>
            </a:r>
            <a:r>
              <a:rPr lang="kk-KZ" sz="1100" dirty="0">
                <a:latin typeface="Times New Roman" pitchFamily="18" charset="0"/>
                <a:cs typeface="Times New Roman" pitchFamily="18" charset="0"/>
              </a:rPr>
              <a:t>жел соғады, күші 9-14 м/с. Ауа температурасы </a:t>
            </a:r>
            <a:r>
              <a:rPr lang="kk-KZ" sz="1100" dirty="0" smtClean="0">
                <a:latin typeface="Times New Roman" pitchFamily="18" charset="0"/>
                <a:cs typeface="Times New Roman" pitchFamily="18" charset="0"/>
              </a:rPr>
              <a:t>4-6 градус </a:t>
            </a:r>
            <a:r>
              <a:rPr lang="kk-KZ" sz="1100" dirty="0">
                <a:latin typeface="Times New Roman" pitchFamily="18" charset="0"/>
                <a:cs typeface="Times New Roman" pitchFamily="18" charset="0"/>
              </a:rPr>
              <a:t>аяз.</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060848"/>
            <a:ext cx="4680520" cy="1015663"/>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itchFamily="18" charset="0"/>
                <a:cs typeface="Times New Roman" pitchFamily="18" charset="0"/>
              </a:rPr>
              <a:t>2024 </a:t>
            </a:r>
            <a:r>
              <a:rPr lang="ru-RU" sz="1200" dirty="0" err="1">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03 </a:t>
            </a:r>
            <a:r>
              <a:rPr lang="kk-KZ" sz="1200" dirty="0">
                <a:solidFill>
                  <a:schemeClr val="tx1"/>
                </a:solidFill>
                <a:latin typeface="Times New Roman" pitchFamily="18" charset="0"/>
                <a:cs typeface="Times New Roman" pitchFamily="18" charset="0"/>
              </a:rPr>
              <a:t>наурызда</a:t>
            </a:r>
            <a:r>
              <a:rPr lang="kk-KZ" sz="1200" dirty="0">
                <a:solidFill>
                  <a:srgbClr val="000000"/>
                </a:solidFill>
                <a:latin typeface="Times New Roman" pitchFamily="18" charset="0"/>
                <a:cs typeface="Times New Roman" pitchFamily="18" charset="0"/>
              </a:rPr>
              <a:t>, </a:t>
            </a:r>
            <a:r>
              <a:rPr lang="kk-KZ" sz="1200" dirty="0" smtClean="0">
                <a:solidFill>
                  <a:srgbClr val="000000"/>
                </a:solidFill>
                <a:latin typeface="Times New Roman" pitchFamily="18" charset="0"/>
                <a:cs typeface="Times New Roman" pitchFamily="18" charset="0"/>
              </a:rPr>
              <a:t>04 </a:t>
            </a:r>
            <a:r>
              <a:rPr lang="kk-KZ" sz="1200" dirty="0">
                <a:solidFill>
                  <a:srgbClr val="000000"/>
                </a:solidFill>
                <a:latin typeface="Times New Roman" pitchFamily="18" charset="0"/>
                <a:cs typeface="Times New Roman" pitchFamily="18" charset="0"/>
              </a:rPr>
              <a:t>наурызға караған </a:t>
            </a:r>
            <a:r>
              <a:rPr lang="ru-RU" sz="12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етеді</a:t>
            </a:r>
            <a:r>
              <a:rPr lang="ru-RU" sz="1200" dirty="0">
                <a:solidFill>
                  <a:schemeClr val="tx1"/>
                </a:solidFill>
                <a:latin typeface="Times New Roman" pitchFamily="18" charset="0"/>
                <a:cs typeface="Times New Roman" pitchFamily="18" charset="0"/>
              </a:rPr>
              <a:t>. </a:t>
            </a:r>
          </a:p>
          <a:p>
            <a:pPr indent="180975" algn="just"/>
            <a:r>
              <a:rPr lang="ru-RU" sz="1200" dirty="0" err="1">
                <a:solidFill>
                  <a:schemeClr val="tx1"/>
                </a:solidFill>
                <a:latin typeface="Times New Roman" pitchFamily="18" charset="0"/>
                <a:cs typeface="Times New Roman" pitchFamily="18" charset="0"/>
              </a:rPr>
              <a:t>Жалпы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қала бойынша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ауаның ластану</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деңгейі төмен болады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деп</a:t>
            </a:r>
            <a:r>
              <a:rPr lang="ru-RU" sz="1200" dirty="0">
                <a:solidFill>
                  <a:schemeClr val="tx1"/>
                </a:solidFill>
                <a:latin typeface="Times New Roman" pitchFamily="18" charset="0"/>
                <a:cs typeface="Times New Roman" pitchFamily="18" charset="0"/>
              </a:rPr>
              <a:t> </a:t>
            </a:r>
            <a:r>
              <a:rPr lang="kk-KZ" sz="1200" dirty="0">
                <a:solidFill>
                  <a:schemeClr val="tx1"/>
                </a:solidFill>
                <a:latin typeface="Times New Roman" pitchFamily="18" charset="0"/>
                <a:cs typeface="Times New Roman" pitchFamily="18" charset="0"/>
              </a:rPr>
              <a:t>күтіледі</a:t>
            </a:r>
            <a:r>
              <a:rPr lang="ru-RU" sz="1200" dirty="0">
                <a:solidFill>
                  <a:schemeClr val="tx1"/>
                </a:solidFill>
                <a:latin typeface="Times New Roman" pitchFamily="18" charset="0"/>
                <a:cs typeface="Times New Roman" pitchFamily="18" charset="0"/>
              </a:rPr>
              <a:t>.</a:t>
            </a:r>
          </a:p>
        </p:txBody>
      </p:sp>
      <p:sp>
        <p:nvSpPr>
          <p:cNvPr id="23" name="TextBox 13"/>
          <p:cNvSpPr txBox="1"/>
          <p:nvPr/>
        </p:nvSpPr>
        <p:spPr>
          <a:xfrm>
            <a:off x="4953000"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smtClean="0">
                <a:solidFill>
                  <a:srgbClr val="000000"/>
                </a:solidFill>
                <a:latin typeface="Times New Roman" panose="02020603050405020304" pitchFamily="18" charset="0"/>
                <a:cs typeface="Times New Roman" panose="02020603050405020304" pitchFamily="18" charset="0"/>
              </a:rPr>
              <a:t>Е.Милентьева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14595</TotalTime>
  <Words>559</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4332</cp:revision>
  <cp:lastPrinted>2021-07-01T03:56:27Z</cp:lastPrinted>
  <dcterms:created xsi:type="dcterms:W3CDTF">2018-03-27T06:03:00Z</dcterms:created>
  <dcterms:modified xsi:type="dcterms:W3CDTF">2024-03-02T07:37:46Z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