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varScale="1">
        <p:scale>
          <a:sx n="109" d="100"/>
          <a:sy n="109" d="100"/>
        </p:scale>
        <p:origin x="-840"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58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27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a:latin typeface="Times New Roman" panose="02020603050405020304" pitchFamily="18" charset="0"/>
                <a:cs typeface="Times New Roman" panose="02020603050405020304" pitchFamily="18" charset="0"/>
              </a:rPr>
              <a:t>а</a:t>
            </a:r>
            <a:r>
              <a:rPr lang="kk-KZ" altLang="zh-CN" sz="1200" b="1" dirty="0">
                <a:solidFill>
                  <a:srgbClr val="000000"/>
                </a:solidFill>
                <a:latin typeface="Times New Roman" pitchFamily="18" charset="0"/>
                <a:cs typeface="Times New Roman" pitchFamily="18" charset="0"/>
              </a:rPr>
              <a:t>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669487418"/>
              </p:ext>
            </p:extLst>
          </p:nvPr>
        </p:nvGraphicFramePr>
        <p:xfrm>
          <a:off x="5025009" y="3996001"/>
          <a:ext cx="4536503" cy="2617863"/>
        </p:xfrm>
        <a:graphic>
          <a:graphicData uri="http://schemas.openxmlformats.org/drawingml/2006/table">
            <a:tbl>
              <a:tblPr firstRow="1" bandRow="1">
                <a:tableStyleId>{5C22544A-7EE6-4342-B048-85BDC9FD1C3A}</a:tableStyleId>
              </a:tblPr>
              <a:tblGrid>
                <a:gridCol w="1656183">
                  <a:extLst>
                    <a:ext uri="{9D8B030D-6E8A-4147-A177-3AD203B41FA5}">
                      <a16:colId xmlns="" xmlns:a16="http://schemas.microsoft.com/office/drawing/2014/main" val="3583770891"/>
                    </a:ext>
                  </a:extLst>
                </a:gridCol>
                <a:gridCol w="1656184">
                  <a:extLst>
                    <a:ext uri="{9D8B030D-6E8A-4147-A177-3AD203B41FA5}">
                      <a16:colId xmlns="" xmlns:a16="http://schemas.microsoft.com/office/drawing/2014/main" val="1276116030"/>
                    </a:ext>
                  </a:extLst>
                </a:gridCol>
                <a:gridCol w="1224136">
                  <a:extLst>
                    <a:ext uri="{9D8B030D-6E8A-4147-A177-3AD203B41FA5}">
                      <a16:colId xmlns=""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t>1</a:t>
                      </a: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t>0,003</a:t>
                      </a:r>
                      <a:endParaRPr lang="ru-RU"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t>11</a:t>
                      </a: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t>0,02</a:t>
                      </a:r>
                      <a:endParaRPr lang="ru-RU"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t>725</a:t>
                      </a: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t>0,1</a:t>
                      </a:r>
                      <a:endParaRPr lang="ru-RU"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t>166</a:t>
                      </a: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t>1,0</a:t>
                      </a:r>
                      <a:endParaRPr lang="ru-RU"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t>33</a:t>
                      </a: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t>0,1</a:t>
                      </a:r>
                      <a:endParaRPr lang="ru-RU"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t>9</a:t>
                      </a: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t>1,1</a:t>
                      </a:r>
                      <a:endParaRPr lang="ru-RU"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4953000" y="476672"/>
            <a:ext cx="4824536"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ақпанға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27 </a:t>
            </a:r>
            <a:r>
              <a:rPr lang="kk-KZ" altLang="ru-RU" sz="1200" b="1" dirty="0">
                <a:solidFill>
                  <a:srgbClr val="000000"/>
                </a:solidFill>
                <a:latin typeface="Times New Roman" pitchFamily="18" charset="0"/>
                <a:cs typeface="Times New Roman" pitchFamily="18" charset="0"/>
              </a:rPr>
              <a:t>а</a:t>
            </a:r>
            <a:r>
              <a:rPr lang="kk-KZ" sz="1200" b="1" dirty="0">
                <a:latin typeface="Times New Roman" pitchFamily="18" charset="0"/>
                <a:cs typeface="Times New Roman" pitchFamily="18" charset="0"/>
              </a:rPr>
              <a:t>қпан</a:t>
            </a:r>
            <a:r>
              <a:rPr lang="kk-KZ" sz="1200" b="1" dirty="0">
                <a:solidFill>
                  <a:srgbClr val="000000"/>
                </a:solidFill>
                <a:latin typeface="Times New Roman" pitchFamily="18" charset="0"/>
                <a:cs typeface="Times New Roman" pitchFamily="18" charset="0"/>
              </a:rPr>
              <a:t>н</a:t>
            </a:r>
            <a:r>
              <a:rPr lang="kk-KZ" altLang="ru-RU" sz="1200" b="1" dirty="0">
                <a:solidFill>
                  <a:srgbClr val="000000"/>
                </a:solidFill>
                <a:latin typeface="Times New Roman" pitchFamily="18" charset="0"/>
                <a:cs typeface="Times New Roman" pitchFamily="18" charset="0"/>
              </a:rPr>
              <a:t>ан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28</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ақпанға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жауын-шашынсыз. Батыстан, оңтүстік-батыстан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8-10,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1-3 </a:t>
            </a:r>
            <a:r>
              <a:rPr lang="kk-KZ" sz="1200" dirty="0">
                <a:latin typeface="Times New Roman" pitchFamily="18" charset="0"/>
                <a:cs typeface="Times New Roman" pitchFamily="18" charset="0"/>
              </a:rPr>
              <a:t>градус аяз.</a:t>
            </a:r>
            <a:r>
              <a:rPr lang="kk-KZ" sz="1200" b="1" dirty="0">
                <a:latin typeface="Times New Roman" pitchFamily="18" charset="0"/>
                <a:cs typeface="Times New Roman" pitchFamily="18" charset="0"/>
              </a:rPr>
              <a:t> </a:t>
            </a:r>
          </a:p>
          <a:p>
            <a:pPr indent="180975" algn="ctr"/>
            <a:r>
              <a:rPr lang="kk-KZ" altLang="ru-RU" sz="1200" b="1" dirty="0" smtClean="0">
                <a:solidFill>
                  <a:srgbClr val="000000"/>
                </a:solidFill>
                <a:latin typeface="Times New Roman" pitchFamily="18" charset="0"/>
                <a:cs typeface="Times New Roman" pitchFamily="18" charset="0"/>
              </a:rPr>
              <a:t>29 </a:t>
            </a:r>
            <a:r>
              <a:rPr lang="kk-KZ" altLang="ru-RU" sz="1200" b="1" dirty="0">
                <a:solidFill>
                  <a:srgbClr val="000000"/>
                </a:solidFill>
                <a:latin typeface="Times New Roman" pitchFamily="18" charset="0"/>
                <a:cs typeface="Times New Roman" pitchFamily="18" charset="0"/>
              </a:rPr>
              <a:t>ақпанға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28 </a:t>
            </a:r>
            <a:r>
              <a:rPr lang="kk-KZ" altLang="ru-RU" sz="1200" b="1" dirty="0">
                <a:solidFill>
                  <a:srgbClr val="000000"/>
                </a:solidFill>
                <a:latin typeface="Times New Roman" pitchFamily="18" charset="0"/>
                <a:cs typeface="Times New Roman" pitchFamily="18" charset="0"/>
              </a:rPr>
              <a:t>а</a:t>
            </a:r>
            <a:r>
              <a:rPr lang="kk-KZ" sz="1200" b="1" dirty="0">
                <a:latin typeface="Times New Roman" pitchFamily="18" charset="0"/>
                <a:cs typeface="Times New Roman" pitchFamily="18" charset="0"/>
              </a:rPr>
              <a:t>қпан</a:t>
            </a:r>
            <a:r>
              <a:rPr lang="kk-KZ" sz="1200" b="1" dirty="0">
                <a:solidFill>
                  <a:srgbClr val="000000"/>
                </a:solidFill>
                <a:latin typeface="Times New Roman" pitchFamily="18" charset="0"/>
                <a:cs typeface="Times New Roman" pitchFamily="18" charset="0"/>
              </a:rPr>
              <a:t>н</a:t>
            </a:r>
            <a:r>
              <a:rPr lang="kk-KZ" altLang="ru-RU" sz="1200" b="1" dirty="0">
                <a:solidFill>
                  <a:srgbClr val="000000"/>
                </a:solidFill>
                <a:latin typeface="Times New Roman" pitchFamily="18" charset="0"/>
                <a:cs typeface="Times New Roman" pitchFamily="18" charset="0"/>
              </a:rPr>
              <a:t>ан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01 </a:t>
            </a:r>
            <a:r>
              <a:rPr lang="kk-KZ" altLang="ru-RU" sz="1200" b="1" dirty="0" smtClean="0">
                <a:solidFill>
                  <a:srgbClr val="000000"/>
                </a:solidFill>
                <a:latin typeface="Times New Roman" pitchFamily="18" charset="0"/>
                <a:cs typeface="Times New Roman" pitchFamily="18" charset="0"/>
              </a:rPr>
              <a:t>наурызға</a:t>
            </a:r>
            <a:r>
              <a:rPr lang="kk-KZ" sz="1200" b="1" dirty="0" smtClean="0">
                <a:solidFill>
                  <a:srgbClr val="000000"/>
                </a:solidFill>
                <a:latin typeface="Times New Roman" pitchFamily="18" charset="0"/>
                <a:cs typeface="Times New Roman" pitchFamily="18" charset="0"/>
              </a:rPr>
              <a:t>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tabLst>
                <a:tab pos="180975" algn="l"/>
              </a:tabLst>
            </a:pPr>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Батыстан, оңтүстік-батыстан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 Ауа </a:t>
            </a:r>
            <a:r>
              <a:rPr lang="kk-KZ" sz="120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10-12</a:t>
            </a:r>
            <a:r>
              <a:rPr lang="kk-KZ" sz="1200" smtClean="0">
                <a:latin typeface="Times New Roman" pitchFamily="18" charset="0"/>
                <a:cs typeface="Times New Roman" pitchFamily="18" charset="0"/>
              </a:rPr>
              <a:t> </a:t>
            </a:r>
            <a:r>
              <a:rPr lang="kk-KZ" sz="1200" dirty="0">
                <a:latin typeface="Times New Roman" pitchFamily="18" charset="0"/>
                <a:cs typeface="Times New Roman" pitchFamily="18" charset="0"/>
              </a:rPr>
              <a:t>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27</a:t>
            </a:r>
            <a:r>
              <a:rPr lang="kk-KZ" sz="1200" dirty="0" smtClean="0">
                <a:solidFill>
                  <a:srgbClr val="000000"/>
                </a:solidFill>
                <a:latin typeface="Times New Roman" pitchFamily="18" charset="0"/>
                <a:cs typeface="Times New Roman" pitchFamily="18" charset="0"/>
              </a:rPr>
              <a:t> </a:t>
            </a:r>
            <a:r>
              <a:rPr lang="kk-KZ" sz="1200" dirty="0">
                <a:solidFill>
                  <a:srgbClr val="000000"/>
                </a:solidFill>
                <a:latin typeface="Times New Roman" pitchFamily="18" charset="0"/>
                <a:cs typeface="Times New Roman" pitchFamily="18" charset="0"/>
              </a:rPr>
              <a:t>ақпанға, </a:t>
            </a:r>
            <a:r>
              <a:rPr lang="kk-KZ" sz="1200" dirty="0" smtClean="0">
                <a:solidFill>
                  <a:srgbClr val="000000"/>
                </a:solidFill>
                <a:latin typeface="Times New Roman" pitchFamily="18" charset="0"/>
                <a:cs typeface="Times New Roman" pitchFamily="18" charset="0"/>
              </a:rPr>
              <a:t>28 </a:t>
            </a:r>
            <a:r>
              <a:rPr lang="kk-KZ" sz="1200" dirty="0">
                <a:solidFill>
                  <a:srgbClr val="000000"/>
                </a:solidFill>
                <a:latin typeface="Times New Roman" pitchFamily="18" charset="0"/>
                <a:cs typeface="Times New Roman" pitchFamily="18" charset="0"/>
              </a:rPr>
              <a:t>ақпанға</a:t>
            </a:r>
            <a:r>
              <a:rPr lang="kk-KZ" sz="1200" b="1" dirty="0"/>
              <a:t> </a:t>
            </a:r>
            <a:r>
              <a:rPr lang="ru-RU" sz="12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smtClean="0">
                <a:latin typeface="Times New Roman" pitchFamily="18" charset="0"/>
                <a:cs typeface="Times New Roman" pitchFamily="18" charset="0"/>
              </a:rPr>
              <a:t>Е.Милентьева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14575</TotalTime>
  <Words>550</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4307</cp:revision>
  <cp:lastPrinted>2021-07-01T03:56:27Z</cp:lastPrinted>
  <dcterms:created xsi:type="dcterms:W3CDTF">2018-03-27T06:03:00Z</dcterms:created>
  <dcterms:modified xsi:type="dcterms:W3CDTF">2024-02-27T06:38:41Z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