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858000" cy="9947275"/>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0000FF"/>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p:scale>
          <a:sx n="100" d="100"/>
          <a:sy n="100" d="100"/>
        </p:scale>
        <p:origin x="-1349" y="-58"/>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72421" cy="499402"/>
          </a:xfrm>
          <a:prstGeom prst="rect">
            <a:avLst/>
          </a:prstGeom>
        </p:spPr>
        <p:txBody>
          <a:bodyPr vert="horz" wrap="square" lIns="94225" tIns="47113" rIns="94225" bIns="47113" numCol="1" anchor="t"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3" name="Дата 2"/>
          <p:cNvSpPr>
            <a:spLocks noGrp="1"/>
          </p:cNvSpPr>
          <p:nvPr>
            <p:ph type="dt" idx="1"/>
          </p:nvPr>
        </p:nvSpPr>
        <p:spPr>
          <a:xfrm>
            <a:off x="3884027" y="1"/>
            <a:ext cx="2972421" cy="499402"/>
          </a:xfrm>
          <a:prstGeom prst="rect">
            <a:avLst/>
          </a:prstGeom>
        </p:spPr>
        <p:txBody>
          <a:bodyPr vert="horz" wrap="square" lIns="94225" tIns="47113" rIns="94225" bIns="47113" numCol="1" anchor="t" anchorCtr="0" compatLnSpc="1"/>
          <a:lstStyle>
            <a:lvl1pPr algn="r">
              <a:defRPr sz="1300" smtClean="0"/>
            </a:lvl1pPr>
          </a:lstStyle>
          <a:p>
            <a:pPr defTabSz="942247">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1006475" y="1243013"/>
            <a:ext cx="4845050" cy="335597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6422" y="4786787"/>
            <a:ext cx="5485157" cy="3917079"/>
          </a:xfrm>
          <a:prstGeom prst="rect">
            <a:avLst/>
          </a:prstGeom>
          <a:noFill/>
          <a:ln w="9525">
            <a:noFill/>
            <a:miter lim="800000"/>
          </a:ln>
        </p:spPr>
        <p:txBody>
          <a:bodyPr vert="horz" wrap="square" lIns="94225" tIns="47113" rIns="94225" bIns="47113" numCol="1" anchor="t" anchorCtr="0" compatLnSpc="1"/>
          <a:lstStyle/>
          <a:p>
            <a:pPr marL="0" marR="0" lvl="0"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71123" marR="0" lvl="1"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42247" marR="0" lvl="2"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13370" marR="0" lvl="3"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84493" marR="0" lvl="4" indent="0" algn="l" defTabSz="942247"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47874"/>
            <a:ext cx="2972421" cy="499402"/>
          </a:xfrm>
          <a:prstGeom prst="rect">
            <a:avLst/>
          </a:prstGeom>
        </p:spPr>
        <p:txBody>
          <a:bodyPr vert="horz" wrap="square" lIns="94225" tIns="47113" rIns="94225" bIns="47113" numCol="1" anchor="b" anchorCtr="0" compatLnSpc="1"/>
          <a:lstStyle>
            <a:lvl1pPr>
              <a:defRPr sz="1300" smtClean="0"/>
            </a:lvl1pPr>
          </a:lstStyle>
          <a:p>
            <a:pPr defTabSz="942247">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84027" y="9447874"/>
            <a:ext cx="2972421" cy="499402"/>
          </a:xfrm>
          <a:prstGeom prst="rect">
            <a:avLst/>
          </a:prstGeom>
        </p:spPr>
        <p:txBody>
          <a:bodyPr vert="horz" wrap="square" lIns="94225" tIns="47113" rIns="94225" bIns="47113"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49126" y="13523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3610803062"/>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en-US" sz="1200" b="1" i="1" dirty="0" smtClean="0">
                          <a:solidFill>
                            <a:srgbClr val="002060"/>
                          </a:solidFill>
                          <a:latin typeface="Times New Roman" panose="02020603050405020304" pitchFamily="18" charset="0"/>
                          <a:cs typeface="Times New Roman" panose="02020603050405020304" pitchFamily="18" charset="0"/>
                        </a:rPr>
                        <a:t>Жезқазған</a:t>
                      </a:r>
                      <a:r>
                        <a:rPr lang="kk-KZ" altLang="en-US" sz="1200" b="1" i="1" baseline="0" dirty="0" smtClean="0">
                          <a:solidFill>
                            <a:srgbClr val="002060"/>
                          </a:solidFill>
                          <a:latin typeface="Times New Roman" panose="02020603050405020304" pitchFamily="18" charset="0"/>
                          <a:cs typeface="Times New Roman" panose="02020603050405020304" pitchFamily="18" charset="0"/>
                        </a:rPr>
                        <a:t> қ.</a:t>
                      </a:r>
                      <a:r>
                        <a:rPr lang="ru-RU" altLang="en-US" sz="1200" b="1" i="1" dirty="0" smtClean="0">
                          <a:solidFill>
                            <a:srgbClr val="002060"/>
                          </a:solidFill>
                          <a:latin typeface="Times New Roman" panose="02020603050405020304" pitchFamily="18" charset="0"/>
                          <a:cs typeface="Times New Roman" panose="02020603050405020304" pitchFamily="18" charset="0"/>
                        </a:rPr>
                        <a:t> </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a:t>
            </a:r>
            <a:r>
              <a:rPr lang="ru-RU" altLang="ru-RU" sz="1400" b="1" dirty="0">
                <a:solidFill>
                  <a:srgbClr val="0070C0"/>
                </a:solidFill>
                <a:latin typeface="Times New Roman" panose="02020603050405020304" pitchFamily="18" charset="0"/>
                <a:cs typeface="Times New Roman" panose="02020603050405020304" pitchFamily="18" charset="0"/>
              </a:rPr>
              <a:t> 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endParaRPr lang="ru-RU" altLang="ru-RU" sz="1400" b="1" dirty="0">
              <a:solidFill>
                <a:srgbClr val="0070C0"/>
              </a:solidFill>
              <a:latin typeface="Times New Roman" panose="02020603050405020304" pitchFamily="18" charset="0"/>
              <a:cs typeface="Times New Roman" panose="02020603050405020304" pitchFamily="18" charset="0"/>
            </a:endParaRPr>
          </a:p>
          <a:p>
            <a:pPr algn="ctr"/>
            <a:r>
              <a:rPr lang="ru-RU" altLang="ru-RU" sz="1200" b="1" dirty="0">
                <a:solidFill>
                  <a:srgbClr val="0070C0"/>
                </a:solidFill>
                <a:latin typeface="Times New Roman" panose="02020603050405020304" pitchFamily="18" charset="0"/>
                <a:cs typeface="Times New Roman" panose="02020603050405020304" pitchFamily="18" charset="0"/>
              </a:rPr>
              <a:t>«ҚАЗГИДРОМЕТ»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708820830"/>
              </p:ext>
            </p:extLst>
          </p:nvPr>
        </p:nvGraphicFramePr>
        <p:xfrm>
          <a:off x="307975" y="2588895"/>
          <a:ext cx="4465638" cy="217932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19351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400" b="1" i="1" dirty="0" err="1" smtClean="0">
                          <a:solidFill>
                            <a:srgbClr val="002060"/>
                          </a:solidFill>
                          <a:latin typeface="Times New Roman" panose="02020603050405020304" pitchFamily="18" charset="0"/>
                          <a:cs typeface="Times New Roman" panose="02020603050405020304" pitchFamily="18" charset="0"/>
                        </a:rPr>
                        <a:t>Жезқазған</a:t>
                      </a:r>
                      <a:r>
                        <a:rPr lang="ru-RU" altLang="x-none" sz="1400" b="1" i="1" dirty="0" smtClean="0">
                          <a:solidFill>
                            <a:srgbClr val="002060"/>
                          </a:solidFill>
                          <a:latin typeface="Times New Roman" panose="02020603050405020304" pitchFamily="18" charset="0"/>
                          <a:cs typeface="Times New Roman" panose="02020603050405020304" pitchFamily="18" charset="0"/>
                        </a:rPr>
                        <a:t> қ.</a:t>
                      </a:r>
                      <a:r>
                        <a:rPr lang="ru-RU" altLang="en-US" sz="1400" b="1" i="1" dirty="0" smtClean="0">
                          <a:solidFill>
                            <a:srgbClr val="002060"/>
                          </a:solidFill>
                          <a:latin typeface="Times New Roman" panose="02020603050405020304" pitchFamily="18" charset="0"/>
                          <a:cs typeface="Times New Roman" panose="02020603050405020304" pitchFamily="18" charset="0"/>
                        </a:rPr>
                        <a:t> </a:t>
                      </a: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3" name="Прямоугольник 2"/>
          <p:cNvSpPr/>
          <p:nvPr/>
        </p:nvSpPr>
        <p:spPr>
          <a:xfrm>
            <a:off x="4849126" y="135235"/>
            <a:ext cx="4904473" cy="1754326"/>
          </a:xfrm>
          <a:prstGeom prst="rect">
            <a:avLst/>
          </a:prstGeom>
        </p:spPr>
        <p:txBody>
          <a:bodyPr wrap="square">
            <a:spAutoFit/>
          </a:bodyPr>
          <a:lstStyle/>
          <a:p>
            <a:pPr lvl="0" algn="ctr"/>
            <a:r>
              <a:rPr lang="kk-KZ" altLang="ru-RU" sz="1200" b="1" dirty="0">
                <a:latin typeface="Times New Roman" panose="02020603050405020304" pitchFamily="18" charset="0"/>
                <a:cs typeface="Times New Roman" panose="02020603050405020304" pitchFamily="18" charset="0"/>
              </a:rPr>
              <a:t>Жезқазған қаласы </a:t>
            </a:r>
            <a:r>
              <a:rPr lang="kk-KZ" altLang="ru-RU" sz="1200" b="1" dirty="0" smtClean="0">
                <a:latin typeface="Times New Roman" panose="02020603050405020304" pitchFamily="18" charset="0"/>
                <a:cs typeface="Times New Roman" panose="02020603050405020304" pitchFamily="18" charset="0"/>
              </a:rPr>
              <a:t>бойынша</a:t>
            </a: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29</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ақпанға </a:t>
            </a:r>
            <a:r>
              <a:rPr lang="kk-KZ" altLang="ru-RU" sz="1200" b="1" dirty="0">
                <a:solidFill>
                  <a:srgbClr val="000000"/>
                </a:solidFill>
                <a:latin typeface="Times New Roman" panose="02020603050405020304" pitchFamily="18" charset="0"/>
                <a:cs typeface="Times New Roman" panose="02020603050405020304" pitchFamily="18" charset="0"/>
              </a:rPr>
              <a:t>арналған ауа-райы болжамы</a:t>
            </a:r>
            <a:endParaRPr lang="ru-RU" altLang="ru-RU" sz="1200" b="1" dirty="0">
              <a:solidFill>
                <a:srgbClr val="000000"/>
              </a:solidFill>
              <a:latin typeface="Times New Roman" panose="02020603050405020304" pitchFamily="18" charset="0"/>
              <a:cs typeface="Times New Roman" panose="02020603050405020304" pitchFamily="18" charset="0"/>
            </a:endParaRPr>
          </a:p>
          <a:p>
            <a:pPr lvl="0" algn="ctr"/>
            <a:r>
              <a:rPr lang="ru-RU" altLang="ru-RU" sz="1200" b="1" dirty="0" smtClean="0">
                <a:solidFill>
                  <a:srgbClr val="000000"/>
                </a:solidFill>
                <a:latin typeface="Times New Roman" panose="02020603050405020304" pitchFamily="18" charset="0"/>
                <a:cs typeface="Times New Roman" panose="02020603050405020304" pitchFamily="18" charset="0"/>
              </a:rPr>
              <a:t>2024 </a:t>
            </a:r>
            <a:r>
              <a:rPr lang="ru-RU" altLang="ru-RU" sz="1200" b="1" dirty="0">
                <a:solidFill>
                  <a:srgbClr val="000000"/>
                </a:solidFill>
                <a:latin typeface="Times New Roman" panose="02020603050405020304" pitchFamily="18" charset="0"/>
                <a:cs typeface="Times New Roman" panose="02020603050405020304" pitchFamily="18" charset="0"/>
              </a:rPr>
              <a:t>ж. </a:t>
            </a:r>
            <a:r>
              <a:rPr lang="ru-RU" altLang="ru-RU" sz="1200" b="1" dirty="0" smtClean="0">
                <a:solidFill>
                  <a:srgbClr val="000000"/>
                </a:solidFill>
                <a:latin typeface="Times New Roman" panose="02020603050405020304" pitchFamily="18" charset="0"/>
                <a:cs typeface="Times New Roman" panose="02020603050405020304" pitchFamily="18" charset="0"/>
              </a:rPr>
              <a:t>28</a:t>
            </a:r>
            <a:r>
              <a:rPr lang="kk-KZ" altLang="ru-RU" sz="1200" b="1" dirty="0" smtClean="0">
                <a:solidFill>
                  <a:srgbClr val="000000"/>
                </a:solidFill>
                <a:latin typeface="Times New Roman" panose="02020603050405020304" pitchFamily="18" charset="0"/>
                <a:cs typeface="Times New Roman" panose="02020603050405020304" pitchFamily="18" charset="0"/>
              </a:rPr>
              <a:t> 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21-ден </a:t>
            </a:r>
            <a:r>
              <a:rPr lang="ru-RU" altLang="ru-RU" sz="1200" b="1" dirty="0" err="1" smtClean="0">
                <a:solidFill>
                  <a:srgbClr val="000000"/>
                </a:solidFill>
                <a:latin typeface="Times New Roman" panose="02020603050405020304" pitchFamily="18" charset="0"/>
                <a:cs typeface="Times New Roman" panose="02020603050405020304" pitchFamily="18" charset="0"/>
              </a:rPr>
              <a:t>бастап</a:t>
            </a:r>
            <a:r>
              <a:rPr lang="ru-RU" altLang="ru-RU" sz="1200" b="1" dirty="0" smtClean="0">
                <a:solidFill>
                  <a:srgbClr val="000000"/>
                </a:solidFill>
                <a:latin typeface="Times New Roman" panose="02020603050405020304" pitchFamily="18" charset="0"/>
                <a:cs typeface="Times New Roman" panose="02020603050405020304" pitchFamily="18" charset="0"/>
              </a:rPr>
              <a:t> 29 </a:t>
            </a:r>
            <a:r>
              <a:rPr lang="kk-KZ" altLang="ru-RU" sz="1200" b="1" dirty="0" smtClean="0">
                <a:solidFill>
                  <a:srgbClr val="000000"/>
                </a:solidFill>
                <a:latin typeface="Times New Roman" panose="02020603050405020304" pitchFamily="18" charset="0"/>
                <a:cs typeface="Times New Roman" panose="02020603050405020304" pitchFamily="18" charset="0"/>
              </a:rPr>
              <a:t>ақпан </a:t>
            </a:r>
            <a:r>
              <a:rPr lang="ru-RU" altLang="ru-RU" sz="1200" b="1" dirty="0" err="1">
                <a:solidFill>
                  <a:srgbClr val="000000"/>
                </a:solidFill>
                <a:latin typeface="Times New Roman" panose="02020603050405020304" pitchFamily="18" charset="0"/>
                <a:cs typeface="Times New Roman" panose="02020603050405020304" pitchFamily="18" charset="0"/>
              </a:rPr>
              <a:t>сағ</a:t>
            </a:r>
            <a:r>
              <a:rPr lang="ru-RU" altLang="ru-RU" sz="1200" b="1" dirty="0">
                <a:solidFill>
                  <a:srgbClr val="000000"/>
                </a:solidFill>
                <a:latin typeface="Times New Roman" panose="02020603050405020304" pitchFamily="18" charset="0"/>
                <a:cs typeface="Times New Roman" panose="02020603050405020304" pitchFamily="18" charset="0"/>
              </a:rPr>
              <a:t>. 21-ге </a:t>
            </a:r>
            <a:r>
              <a:rPr lang="ru-RU" altLang="ru-RU" sz="1200" b="1" dirty="0" err="1">
                <a:solidFill>
                  <a:srgbClr val="000000"/>
                </a:solidFill>
                <a:latin typeface="Times New Roman" panose="02020603050405020304" pitchFamily="18" charset="0"/>
                <a:cs typeface="Times New Roman" panose="02020603050405020304" pitchFamily="18" charset="0"/>
              </a:rPr>
              <a:t>дейін</a:t>
            </a:r>
            <a:endParaRPr lang="ru-RU" altLang="ru-RU" sz="1200" b="1" dirty="0">
              <a:solidFill>
                <a:srgbClr val="000000"/>
              </a:solidFill>
              <a:latin typeface="Times New Roman" panose="02020603050405020304" pitchFamily="18" charset="0"/>
              <a:cs typeface="Times New Roman" panose="02020603050405020304"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Шығыстан жел соғады, күші </a:t>
            </a:r>
            <a:r>
              <a:rPr lang="kk-KZ" sz="1200" dirty="0" smtClean="0">
                <a:latin typeface="Times New Roman" pitchFamily="18" charset="0"/>
                <a:cs typeface="Times New Roman" pitchFamily="18" charset="0"/>
              </a:rPr>
              <a:t>1</a:t>
            </a:r>
            <a:r>
              <a:rPr lang="kk-KZ" sz="1200" dirty="0" smtClean="0">
                <a:latin typeface="Times New Roman" pitchFamily="18" charset="0"/>
                <a:cs typeface="Times New Roman" pitchFamily="18" charset="0"/>
              </a:rPr>
              <a:t>-6 </a:t>
            </a:r>
            <a:r>
              <a:rPr lang="kk-KZ" sz="1200" dirty="0">
                <a:latin typeface="Times New Roman" pitchFamily="18" charset="0"/>
                <a:cs typeface="Times New Roman" pitchFamily="18" charset="0"/>
              </a:rPr>
              <a:t>м/с</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түнде</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err="1">
                <a:latin typeface="Times New Roman" pitchFamily="18" charset="0"/>
                <a:cs typeface="Times New Roman" pitchFamily="18" charset="0"/>
              </a:rPr>
              <a:t>күндіз</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3-5 </a:t>
            </a:r>
            <a:r>
              <a:rPr lang="ru-RU" sz="1200" dirty="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a:p>
            <a:pPr algn="ctr"/>
            <a:r>
              <a:rPr lang="kk-KZ" altLang="ru-RU" sz="1200" b="1" dirty="0" smtClean="0">
                <a:solidFill>
                  <a:srgbClr val="000000"/>
                </a:solidFill>
                <a:latin typeface="Times New Roman" panose="02020603050405020304" pitchFamily="18" charset="0"/>
                <a:cs typeface="Times New Roman" panose="02020603050405020304" pitchFamily="18" charset="0"/>
              </a:rPr>
              <a:t>1 наурызға </a:t>
            </a:r>
            <a:r>
              <a:rPr lang="ru-RU" altLang="ru-RU" sz="1200" b="1" dirty="0">
                <a:solidFill>
                  <a:srgbClr val="000000"/>
                </a:solidFill>
                <a:latin typeface="Times New Roman" panose="02020603050405020304" pitchFamily="18" charset="0"/>
                <a:cs typeface="Times New Roman" panose="02020603050405020304" pitchFamily="18" charset="0"/>
              </a:rPr>
              <a:t>2024 </a:t>
            </a:r>
            <a:r>
              <a:rPr lang="ru-RU" altLang="ru-RU" sz="1200" b="1" dirty="0" err="1">
                <a:solidFill>
                  <a:srgbClr val="000000"/>
                </a:solidFill>
                <a:latin typeface="Times New Roman" panose="02020603050405020304" pitchFamily="18" charset="0"/>
                <a:cs typeface="Times New Roman" panose="02020603050405020304" pitchFamily="18" charset="0"/>
              </a:rPr>
              <a:t>жылғы</a:t>
            </a:r>
            <a:endParaRPr lang="ru-RU" sz="1200" dirty="0">
              <a:latin typeface="Times New Roman" pitchFamily="18" charset="0"/>
              <a:cs typeface="Times New Roman" pitchFamily="18" charset="0"/>
            </a:endParaRPr>
          </a:p>
          <a:p>
            <a:pPr lvl="0" indent="182563" algn="ctr"/>
            <a:r>
              <a:rPr lang="ru-RU" sz="1200" b="1" dirty="0">
                <a:solidFill>
                  <a:srgbClr val="000000"/>
                </a:solidFill>
                <a:latin typeface="Times New Roman" panose="02020603050405020304" pitchFamily="18" charset="0"/>
                <a:cs typeface="Times New Roman" panose="02020603050405020304" pitchFamily="18" charset="0"/>
              </a:rPr>
              <a:t>2024 ж</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29 </a:t>
            </a:r>
            <a:r>
              <a:rPr lang="kk-KZ" sz="1200" b="1" dirty="0">
                <a:solidFill>
                  <a:srgbClr val="000000"/>
                </a:solidFill>
                <a:latin typeface="Times New Roman" panose="02020603050405020304" pitchFamily="18" charset="0"/>
                <a:cs typeface="Times New Roman" panose="02020603050405020304" pitchFamily="18" charset="0"/>
              </a:rPr>
              <a:t>ақпан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21-ден </a:t>
            </a:r>
            <a:r>
              <a:rPr lang="ru-RU" sz="1200" b="1" dirty="0" err="1">
                <a:solidFill>
                  <a:srgbClr val="000000"/>
                </a:solidFill>
                <a:latin typeface="Times New Roman" panose="02020603050405020304" pitchFamily="18" charset="0"/>
                <a:cs typeface="Times New Roman" panose="02020603050405020304" pitchFamily="18" charset="0"/>
              </a:rPr>
              <a:t>бастап</a:t>
            </a:r>
            <a:r>
              <a:rPr lang="kk-KZ" sz="1200" b="1" dirty="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1</a:t>
            </a:r>
            <a:r>
              <a:rPr lang="ru-RU" sz="1200" b="1" dirty="0" smtClean="0">
                <a:solidFill>
                  <a:srgbClr val="000000"/>
                </a:solidFill>
                <a:latin typeface="Times New Roman" panose="02020603050405020304" pitchFamily="18" charset="0"/>
                <a:cs typeface="Times New Roman" panose="02020603050405020304" pitchFamily="18" charset="0"/>
              </a:rPr>
              <a:t> </a:t>
            </a:r>
            <a:r>
              <a:rPr lang="kk-KZ" sz="1200" b="1" dirty="0" smtClean="0">
                <a:solidFill>
                  <a:srgbClr val="000000"/>
                </a:solidFill>
                <a:latin typeface="Times New Roman" panose="02020603050405020304" pitchFamily="18" charset="0"/>
                <a:cs typeface="Times New Roman" panose="02020603050405020304" pitchFamily="18" charset="0"/>
              </a:rPr>
              <a:t>наурыз </a:t>
            </a:r>
            <a:r>
              <a:rPr lang="ru-RU" sz="1200" b="1" dirty="0" err="1">
                <a:solidFill>
                  <a:srgbClr val="000000"/>
                </a:solidFill>
                <a:latin typeface="Times New Roman" panose="02020603050405020304" pitchFamily="18" charset="0"/>
                <a:cs typeface="Times New Roman" panose="02020603050405020304" pitchFamily="18" charset="0"/>
              </a:rPr>
              <a:t>сағ</a:t>
            </a:r>
            <a:r>
              <a:rPr lang="ru-RU" sz="1200" b="1" dirty="0">
                <a:solidFill>
                  <a:srgbClr val="000000"/>
                </a:solidFill>
                <a:latin typeface="Times New Roman" panose="02020603050405020304" pitchFamily="18" charset="0"/>
                <a:cs typeface="Times New Roman" panose="02020603050405020304" pitchFamily="18" charset="0"/>
              </a:rPr>
              <a:t>. 09-ға </a:t>
            </a:r>
            <a:r>
              <a:rPr lang="ru-RU" sz="1200" b="1" dirty="0" err="1">
                <a:solidFill>
                  <a:srgbClr val="000000"/>
                </a:solidFill>
                <a:latin typeface="Times New Roman" panose="02020603050405020304" pitchFamily="18" charset="0"/>
                <a:cs typeface="Times New Roman" panose="02020603050405020304" pitchFamily="18" charset="0"/>
              </a:rPr>
              <a:t>дейін</a:t>
            </a:r>
            <a:endParaRPr lang="ru-RU" sz="1200" dirty="0">
              <a:latin typeface="Times New Roman" pitchFamily="18" charset="0"/>
              <a:cs typeface="Times New Roman" pitchFamily="18" charset="0"/>
            </a:endParaRPr>
          </a:p>
          <a:p>
            <a:pPr algn="just"/>
            <a:r>
              <a:rPr lang="ru-RU" sz="1200" dirty="0" err="1" smtClean="0">
                <a:latin typeface="Times New Roman" pitchFamily="18" charset="0"/>
                <a:cs typeface="Times New Roman" pitchFamily="18" charset="0"/>
              </a:rPr>
              <a:t>Көшпелі</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бұлтты</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жауын-шашынсыз</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Тұман</a:t>
            </a:r>
            <a:r>
              <a:rPr lang="ru-RU" sz="1200" dirty="0" smtClean="0">
                <a:latin typeface="Times New Roman" pitchFamily="18" charset="0"/>
                <a:cs typeface="Times New Roman" pitchFamily="18" charset="0"/>
              </a:rPr>
              <a:t>. </a:t>
            </a:r>
            <a:r>
              <a:rPr lang="ru-RU" sz="1200" dirty="0" err="1" smtClean="0">
                <a:latin typeface="Times New Roman" pitchFamily="18" charset="0"/>
                <a:cs typeface="Times New Roman" pitchFamily="18" charset="0"/>
              </a:rPr>
              <a:t>Солтүстіктен</a:t>
            </a:r>
            <a:r>
              <a:rPr lang="ru-RU" sz="1200" dirty="0" smtClean="0">
                <a:latin typeface="Times New Roman" pitchFamily="18" charset="0"/>
                <a:cs typeface="Times New Roman" pitchFamily="18" charset="0"/>
              </a:rPr>
              <a:t> </a:t>
            </a:r>
            <a:r>
              <a:rPr lang="kk-KZ" sz="1200" dirty="0" smtClean="0">
                <a:latin typeface="Times New Roman" pitchFamily="18" charset="0"/>
                <a:cs typeface="Times New Roman" pitchFamily="18" charset="0"/>
              </a:rPr>
              <a:t>жел соғады, күші </a:t>
            </a:r>
            <a:r>
              <a:rPr lang="kk-KZ" sz="1200" dirty="0" smtClean="0">
                <a:latin typeface="Times New Roman" pitchFamily="18" charset="0"/>
                <a:cs typeface="Times New Roman" pitchFamily="18" charset="0"/>
              </a:rPr>
              <a:t>1-6 </a:t>
            </a:r>
            <a:r>
              <a:rPr lang="ru-RU" sz="1200" dirty="0">
                <a:latin typeface="Times New Roman" pitchFamily="18" charset="0"/>
                <a:cs typeface="Times New Roman" pitchFamily="18" charset="0"/>
              </a:rPr>
              <a:t>м/с. </a:t>
            </a:r>
            <a:r>
              <a:rPr lang="ru-RU" sz="1200" dirty="0" err="1">
                <a:latin typeface="Times New Roman" pitchFamily="18" charset="0"/>
                <a:cs typeface="Times New Roman" pitchFamily="18" charset="0"/>
              </a:rPr>
              <a:t>Ауа</a:t>
            </a:r>
            <a:r>
              <a:rPr lang="ru-RU" sz="1200" dirty="0">
                <a:latin typeface="Times New Roman" pitchFamily="18" charset="0"/>
                <a:cs typeface="Times New Roman" pitchFamily="18" charset="0"/>
              </a:rPr>
              <a:t> </a:t>
            </a:r>
            <a:r>
              <a:rPr lang="ru-RU" sz="1200" dirty="0" err="1">
                <a:latin typeface="Times New Roman" pitchFamily="18" charset="0"/>
                <a:cs typeface="Times New Roman" pitchFamily="18" charset="0"/>
              </a:rPr>
              <a:t>температурасы</a:t>
            </a:r>
            <a:r>
              <a:rPr lang="ru-RU" sz="1200" dirty="0">
                <a:latin typeface="Times New Roman" pitchFamily="18" charset="0"/>
                <a:cs typeface="Times New Roman" pitchFamily="18" charset="0"/>
              </a:rPr>
              <a:t> </a:t>
            </a:r>
            <a:r>
              <a:rPr lang="ru-RU" sz="1200" dirty="0" smtClean="0">
                <a:latin typeface="Times New Roman" pitchFamily="18" charset="0"/>
                <a:cs typeface="Times New Roman" pitchFamily="18" charset="0"/>
              </a:rPr>
              <a:t>13-15 </a:t>
            </a:r>
            <a:r>
              <a:rPr lang="ru-RU" sz="1200" dirty="0" smtClean="0">
                <a:latin typeface="Times New Roman" pitchFamily="18" charset="0"/>
                <a:cs typeface="Times New Roman" pitchFamily="18" charset="0"/>
              </a:rPr>
              <a:t>градус </a:t>
            </a:r>
            <a:r>
              <a:rPr lang="ru-RU" sz="1200" dirty="0" err="1">
                <a:latin typeface="Times New Roman" pitchFamily="18" charset="0"/>
                <a:cs typeface="Times New Roman" pitchFamily="18" charset="0"/>
              </a:rPr>
              <a:t>аяз</a:t>
            </a:r>
            <a:r>
              <a:rPr lang="ru-RU" sz="1200" dirty="0">
                <a:latin typeface="Times New Roman" pitchFamily="18" charset="0"/>
                <a:cs typeface="Times New Roman" pitchFamily="18" charset="0"/>
              </a:rPr>
              <a:t>.</a:t>
            </a:r>
          </a:p>
        </p:txBody>
      </p:sp>
      <p:graphicFrame>
        <p:nvGraphicFramePr>
          <p:cNvPr id="24" name="Таблица 23"/>
          <p:cNvGraphicFramePr/>
          <p:nvPr>
            <p:extLst>
              <p:ext uri="{D42A27DB-BD31-4B8C-83A1-F6EECF244321}">
                <p14:modId xmlns:p14="http://schemas.microsoft.com/office/powerpoint/2010/main" val="1198203786"/>
              </p:ext>
            </p:extLst>
          </p:nvPr>
        </p:nvGraphicFramePr>
        <p:xfrm>
          <a:off x="4973638" y="6453336"/>
          <a:ext cx="4787899" cy="405611"/>
        </p:xfrm>
        <a:graphic>
          <a:graphicData uri="http://schemas.openxmlformats.org/drawingml/2006/table">
            <a:tbl>
              <a:tblPr/>
              <a:tblGrid>
                <a:gridCol w="4787899">
                  <a:extLst>
                    <a:ext uri="{9D8B030D-6E8A-4147-A177-3AD203B41FA5}">
                      <a16:colId xmlns:a16="http://schemas.microsoft.com/office/drawing/2014/main" xmlns="" val="20000"/>
                    </a:ext>
                  </a:extLst>
                </a:gridCol>
              </a:tblGrid>
              <a:tr h="26257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dirty="0" smtClean="0">
                          <a:latin typeface="Times New Roman" panose="02020603050405020304" pitchFamily="18" charset="0"/>
                          <a:cs typeface="Times New Roman" panose="02020603050405020304" pitchFamily="18" charset="0"/>
                        </a:rPr>
                        <a:t>2022 ж.02.08 №</a:t>
                      </a:r>
                      <a:r>
                        <a:rPr lang="ru-RU" sz="600" b="0" i="0" u="none" kern="1200" baseline="0" dirty="0" smtClean="0">
                          <a:solidFill>
                            <a:schemeClr val="tx1"/>
                          </a:solidFill>
                          <a:effectLst/>
                          <a:latin typeface="Times New Roman" pitchFamily="18" charset="0"/>
                          <a:ea typeface="+mn-ea"/>
                          <a:cs typeface="Times New Roman" pitchFamily="18" charset="0"/>
                        </a:rPr>
                        <a:t>ҚР ДСМ-70 </a:t>
                      </a:r>
                      <a:r>
                        <a:rPr lang="ru-RU" sz="600" b="0" i="0" u="none" kern="1200" baseline="0" smtClean="0">
                          <a:solidFill>
                            <a:schemeClr val="tx1"/>
                          </a:solidFill>
                          <a:effectLst/>
                          <a:latin typeface="Times New Roman" pitchFamily="18" charset="0"/>
                          <a:ea typeface="+mn-ea"/>
                          <a:cs typeface="Times New Roman" pitchFamily="18" charset="0"/>
                        </a:rPr>
                        <a:t> </a:t>
                      </a: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600" i="0" smtClean="0">
                          <a:latin typeface="Times New Roman" panose="02020603050405020304" pitchFamily="18" charset="0"/>
                          <a:cs typeface="Times New Roman" panose="02020603050405020304" pitchFamily="18" charset="0"/>
                        </a:rPr>
                        <a:t>«</a:t>
                      </a:r>
                      <a:r>
                        <a:rPr lang="ru-RU" sz="600" b="0" i="0" u="none" kern="1200" baseline="0" dirty="0" err="1" smtClean="0">
                          <a:solidFill>
                            <a:schemeClr val="tx1"/>
                          </a:solidFill>
                          <a:effectLst/>
                          <a:latin typeface="Times New Roman" pitchFamily="18" charset="0"/>
                          <a:ea typeface="+mn-ea"/>
                          <a:cs typeface="Times New Roman" pitchFamily="18" charset="0"/>
                        </a:rPr>
                        <a:t>Қалалық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және</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ауылдық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елді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мекендердегі</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өнеркәсіптік</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ұйымдар</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аумақтарындағы</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атмосфералық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ауаның</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гигиеналық</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нормативтерін</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бекіту</a:t>
                      </a:r>
                      <a:r>
                        <a:rPr lang="ru-RU" sz="600" b="0" i="0" u="none" kern="1200" baseline="0" dirty="0" smtClean="0">
                          <a:solidFill>
                            <a:schemeClr val="tx1"/>
                          </a:solidFill>
                          <a:effectLst/>
                          <a:latin typeface="Times New Roman" pitchFamily="18" charset="0"/>
                          <a:ea typeface="+mn-ea"/>
                          <a:cs typeface="Times New Roman"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туралы</a:t>
                      </a:r>
                      <a:r>
                        <a:rPr lang="ru-RU" sz="600" i="0" dirty="0" smtClean="0">
                          <a:latin typeface="Times New Roman" panose="02020603050405020304" pitchFamily="18" charset="0"/>
                          <a:cs typeface="Times New Roman" panose="02020603050405020304" pitchFamily="18" charset="0"/>
                        </a:rPr>
                        <a:t>» </a:t>
                      </a:r>
                      <a:r>
                        <a:rPr lang="ru-RU" sz="600" b="0" i="0" u="none" kern="1200" baseline="0" dirty="0" err="1" smtClean="0">
                          <a:solidFill>
                            <a:schemeClr val="tx1"/>
                          </a:solidFill>
                          <a:effectLst/>
                          <a:latin typeface="Times New Roman" pitchFamily="18" charset="0"/>
                          <a:ea typeface="+mn-ea"/>
                          <a:cs typeface="Times New Roman" pitchFamily="18" charset="0"/>
                        </a:rPr>
                        <a:t>бұйрығы</a:t>
                      </a:r>
                      <a:r>
                        <a:rPr lang="ru-RU" sz="600" i="0" dirty="0" smtClean="0">
                          <a:latin typeface="Times New Roman" panose="02020603050405020304" pitchFamily="18" charset="0"/>
                          <a:cs typeface="Times New Roman" panose="02020603050405020304" pitchFamily="18" charset="0"/>
                        </a:rPr>
                        <a:t> ШЖШ</a:t>
                      </a:r>
                      <a:endParaRPr lang="ru-RU" altLang="en-US" sz="600" i="0" dirty="0">
                        <a:solidFill>
                          <a:srgbClr val="000000"/>
                        </a:solidFill>
                        <a:latin typeface="Times New Roman" panose="02020603050405020304" pitchFamily="18" charset="0"/>
                        <a:ea typeface="Times New Roman" panose="02020603050405020304" pitchFamily="18" charset="0"/>
                        <a:cs typeface="Times New Roman"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31291">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14722" y="3502499"/>
            <a:ext cx="4893029"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a:t>
            </a:r>
            <a:r>
              <a:rPr lang="kk-KZ" altLang="ru-RU" sz="1200" b="1" dirty="0" smtClean="0">
                <a:latin typeface="Times New Roman" panose="02020603050405020304" pitchFamily="18" charset="0"/>
                <a:cs typeface="Times New Roman" panose="02020603050405020304" pitchFamily="18" charset="0"/>
              </a:rPr>
              <a:t> ақпан </a:t>
            </a:r>
            <a:r>
              <a:rPr lang="ru-RU" altLang="ru-RU" sz="1200" b="1" dirty="0" err="1" smtClean="0">
                <a:latin typeface="Times New Roman" panose="02020603050405020304" pitchFamily="18" charset="0"/>
                <a:cs typeface="Times New Roman" panose="02020603050405020304" pitchFamily="18" charset="0"/>
              </a:rPr>
              <a:t>Жезқазған</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қаласының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ауасының</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жай-күйі</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TextBox 13"/>
          <p:cNvSpPr txBox="1"/>
          <p:nvPr/>
        </p:nvSpPr>
        <p:spPr>
          <a:xfrm>
            <a:off x="4914722" y="3051140"/>
            <a:ext cx="4912412" cy="276999"/>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20" name="TextBox 13"/>
          <p:cNvSpPr txBox="1"/>
          <p:nvPr/>
        </p:nvSpPr>
        <p:spPr>
          <a:xfrm>
            <a:off x="4905030" y="2204864"/>
            <a:ext cx="4912412" cy="646331"/>
          </a:xfrm>
          <a:prstGeom prst="rect">
            <a:avLst/>
          </a:prstGeom>
          <a:solidFill>
            <a:schemeClr val="bg1"/>
          </a:solidFill>
          <a:ln>
            <a:noFill/>
          </a:ln>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indent="185738" algn="just">
              <a:defRPr/>
            </a:pPr>
            <a:r>
              <a:rPr lang="kk-KZ" altLang="en-US" sz="1200" dirty="0">
                <a:solidFill>
                  <a:schemeClr val="tx1"/>
                </a:solidFill>
                <a:latin typeface="Times New Roman" pitchFamily="18" charset="0"/>
                <a:cs typeface="Times New Roman" pitchFamily="18" charset="0"/>
                <a:sym typeface="+mn-ea"/>
              </a:rPr>
              <a:t>Метеорологиялық жағдайлар қала атмосферасында ластаушы </a:t>
            </a:r>
            <a:r>
              <a:rPr lang="kk-KZ" altLang="en-US" sz="1200">
                <a:solidFill>
                  <a:schemeClr val="tx1"/>
                </a:solidFill>
                <a:latin typeface="Times New Roman" pitchFamily="18" charset="0"/>
                <a:cs typeface="Times New Roman" pitchFamily="18" charset="0"/>
                <a:sym typeface="+mn-ea"/>
              </a:rPr>
              <a:t>заттардың</a:t>
            </a:r>
            <a:r>
              <a:rPr lang="kk-KZ" altLang="en-US" sz="1200" b="1">
                <a:solidFill>
                  <a:schemeClr val="tx1"/>
                </a:solidFill>
                <a:latin typeface="Times New Roman" pitchFamily="18" charset="0"/>
                <a:cs typeface="Times New Roman" pitchFamily="18" charset="0"/>
                <a:sym typeface="+mn-ea"/>
              </a:rPr>
              <a:t> </a:t>
            </a:r>
            <a:r>
              <a:rPr lang="kk-KZ" altLang="en-US" sz="1200" b="1" smtClean="0">
                <a:solidFill>
                  <a:schemeClr val="tx1"/>
                </a:solidFill>
                <a:latin typeface="Times New Roman" pitchFamily="18" charset="0"/>
                <a:cs typeface="Times New Roman" pitchFamily="18" charset="0"/>
                <a:sym typeface="+mn-ea"/>
              </a:rPr>
              <a:t>жинақтауына </a:t>
            </a:r>
            <a:r>
              <a:rPr lang="kk-KZ" altLang="en-US" sz="1200" dirty="0" smtClean="0">
                <a:solidFill>
                  <a:schemeClr val="tx1"/>
                </a:solidFill>
                <a:latin typeface="Times New Roman" pitchFamily="18" charset="0"/>
                <a:cs typeface="Times New Roman" pitchFamily="18" charset="0"/>
                <a:sym typeface="+mn-ea"/>
              </a:rPr>
              <a:t>ықпал </a:t>
            </a:r>
            <a:r>
              <a:rPr lang="kk-KZ" altLang="en-US" sz="1200" dirty="0">
                <a:solidFill>
                  <a:schemeClr val="tx1"/>
                </a:solidFill>
                <a:latin typeface="Times New Roman" pitchFamily="18" charset="0"/>
                <a:cs typeface="Times New Roman" pitchFamily="18" charset="0"/>
                <a:sym typeface="+mn-ea"/>
              </a:rPr>
              <a:t>етеді. </a:t>
            </a:r>
          </a:p>
          <a:p>
            <a:pPr indent="185738" algn="just">
              <a:defRPr/>
            </a:pPr>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ru-RU" sz="1200" dirty="0">
                <a:solidFill>
                  <a:schemeClr val="tx1"/>
                </a:solidFill>
                <a:latin typeface="Times New Roman" panose="02020603050405020304" pitchFamily="18" charset="0"/>
                <a:cs typeface="Times New Roman" panose="02020603050405020304" pitchFamily="18" charset="0"/>
              </a:rPr>
              <a:t> </a:t>
            </a:r>
            <a:r>
              <a:rPr lang="kk-KZ" altLang="en-US" sz="1200" b="1" dirty="0">
                <a:solidFill>
                  <a:srgbClr val="000000"/>
                </a:solidFill>
                <a:latin typeface="Times New Roman" panose="02020603050405020304" pitchFamily="18" charset="0"/>
              </a:rPr>
              <a:t>төмен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күтілед</a:t>
            </a:r>
            <a:r>
              <a:rPr lang="kk-KZ" sz="1200" dirty="0">
                <a:solidFill>
                  <a:schemeClr val="tx1"/>
                </a:solidFill>
                <a:latin typeface="Times New Roman" panose="02020603050405020304" pitchFamily="18" charset="0"/>
                <a:cs typeface="Times New Roman" panose="02020603050405020304" pitchFamily="18" charset="0"/>
              </a:rPr>
              <a:t>і</a:t>
            </a:r>
            <a:r>
              <a:rPr lang="ru-RU" sz="1200" dirty="0">
                <a:solidFill>
                  <a:schemeClr val="tx1"/>
                </a:solidFill>
                <a:latin typeface="Times New Roman" panose="02020603050405020304" pitchFamily="18" charset="0"/>
                <a:cs typeface="Times New Roman" panose="02020603050405020304" pitchFamily="18" charset="0"/>
              </a:rPr>
              <a:t>.</a:t>
            </a:r>
          </a:p>
        </p:txBody>
      </p:sp>
      <p:graphicFrame>
        <p:nvGraphicFramePr>
          <p:cNvPr id="15" name="Таблица 2">
            <a:extLst>
              <a:ext uri="{FF2B5EF4-FFF2-40B4-BE49-F238E27FC236}">
                <a16:creationId xmlns="" xmlns:a16="http://schemas.microsoft.com/office/drawing/2014/main" id="{94CC0974-E1E4-47F3-9A8B-49A879A3B96B}"/>
              </a:ext>
            </a:extLst>
          </p:cNvPr>
          <p:cNvGraphicFramePr>
            <a:graphicFrameLocks noGrp="1"/>
          </p:cNvGraphicFramePr>
          <p:nvPr>
            <p:extLst>
              <p:ext uri="{D42A27DB-BD31-4B8C-83A1-F6EECF244321}">
                <p14:modId xmlns:p14="http://schemas.microsoft.com/office/powerpoint/2010/main" val="3360482967"/>
              </p:ext>
            </p:extLst>
          </p:nvPr>
        </p:nvGraphicFramePr>
        <p:xfrm>
          <a:off x="5027448" y="4149080"/>
          <a:ext cx="4667576" cy="883920"/>
        </p:xfrm>
        <a:graphic>
          <a:graphicData uri="http://schemas.openxmlformats.org/drawingml/2006/table">
            <a:tbl>
              <a:tblPr firstRow="1" bandRow="1">
                <a:tableStyleId>{5C22544A-7EE6-4342-B048-85BDC9FD1C3A}</a:tableStyleId>
              </a:tblPr>
              <a:tblGrid>
                <a:gridCol w="1796058">
                  <a:extLst>
                    <a:ext uri="{9D8B030D-6E8A-4147-A177-3AD203B41FA5}">
                      <a16:colId xmlns="" xmlns:a16="http://schemas.microsoft.com/office/drawing/2014/main" val="3583770891"/>
                    </a:ext>
                  </a:extLst>
                </a:gridCol>
                <a:gridCol w="1432949">
                  <a:extLst>
                    <a:ext uri="{9D8B030D-6E8A-4147-A177-3AD203B41FA5}">
                      <a16:colId xmlns="" xmlns:a16="http://schemas.microsoft.com/office/drawing/2014/main" val="1276116030"/>
                    </a:ext>
                  </a:extLst>
                </a:gridCol>
                <a:gridCol w="1438569">
                  <a:extLst>
                    <a:ext uri="{9D8B030D-6E8A-4147-A177-3AD203B41FA5}">
                      <a16:colId xmlns="" xmlns:a16="http://schemas.microsoft.com/office/drawing/2014/main" val="2096923049"/>
                    </a:ext>
                  </a:extLst>
                </a:gridCol>
              </a:tblGrid>
              <a:tr h="373257">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зат</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Нақты</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шоғырлану</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kk-KZ" sz="1000" dirty="0" smtClean="0">
                          <a:solidFill>
                            <a:schemeClr val="tx1"/>
                          </a:solidFill>
                          <a:latin typeface="Times New Roman" panose="02020603050405020304" pitchFamily="18" charset="0"/>
                          <a:cs typeface="Times New Roman" panose="02020603050405020304" pitchFamily="18" charset="0"/>
                        </a:rPr>
                        <a:t>ШЖШ асу</a:t>
                      </a:r>
                      <a:r>
                        <a:rPr lang="kk-KZ" sz="1000" baseline="0" dirty="0" smtClean="0">
                          <a:solidFill>
                            <a:schemeClr val="tx1"/>
                          </a:solidFill>
                          <a:latin typeface="Times New Roman" panose="02020603050405020304" pitchFamily="18" charset="0"/>
                          <a:cs typeface="Times New Roman" panose="02020603050405020304" pitchFamily="18" charset="0"/>
                        </a:rPr>
                        <a:t> 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611334865"/>
                  </a:ext>
                </a:extLst>
              </a:tr>
              <a:tr h="229696">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РМ-10 қалқыма бөлшектері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smtClean="0">
                          <a:solidFill>
                            <a:srgbClr val="000000"/>
                          </a:solidFill>
                          <a:effectLst/>
                          <a:latin typeface="Times New Roman" panose="02020603050405020304" pitchFamily="18" charset="0"/>
                        </a:rPr>
                        <a:t>0,017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r>
              <a:tr h="229696">
                <a:tc>
                  <a:txBody>
                    <a:bodyPr/>
                    <a:lstStyle/>
                    <a:p>
                      <a:r>
                        <a:rPr lang="kk-KZ" sz="1000" b="0" kern="1200" dirty="0" smtClean="0">
                          <a:solidFill>
                            <a:schemeClr val="dk1"/>
                          </a:solidFill>
                          <a:effectLst/>
                          <a:latin typeface="Times New Roman" panose="02020603050405020304" pitchFamily="18" charset="0"/>
                          <a:ea typeface="+mn-ea"/>
                          <a:cs typeface="Times New Roman" panose="02020603050405020304" pitchFamily="18" charset="0"/>
                        </a:rPr>
                        <a:t>Көміртегі оксиді</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7</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 xmlns:a16="http://schemas.microsoft.com/office/drawing/2014/main" val="3950010825"/>
                  </a:ext>
                </a:extLst>
              </a:tr>
            </a:tbl>
          </a:graphicData>
        </a:graphic>
      </p:graphicFrame>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182769" y="4581128"/>
            <a:ext cx="468897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Жезказган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a:solidFill>
                  <a:srgbClr val="000000"/>
                </a:solidFill>
                <a:latin typeface="Times New Roman" panose="02020603050405020304" pitchFamily="18" charset="0"/>
                <a:cs typeface="Times New Roman" panose="02020603050405020304" pitchFamily="18" charset="0"/>
              </a:rPr>
              <a:t>:</a:t>
            </a:r>
          </a:p>
          <a:p>
            <a:r>
              <a:rPr lang="ru-RU" sz="1200" dirty="0">
                <a:latin typeface="Times New Roman" panose="02020603050405020304" pitchFamily="18" charset="0"/>
                <a:cs typeface="Times New Roman" panose="02020603050405020304" pitchFamily="18" charset="0"/>
              </a:rPr>
              <a:t>№ 1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М. </a:t>
            </a:r>
            <a:r>
              <a:rPr lang="ru-RU" sz="1200" dirty="0" err="1">
                <a:latin typeface="Times New Roman" panose="02020603050405020304" pitchFamily="18" charset="0"/>
                <a:cs typeface="Times New Roman" panose="02020603050405020304" pitchFamily="18" charset="0"/>
              </a:rPr>
              <a:t>Жәлел</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В</a:t>
            </a:r>
          </a:p>
          <a:p>
            <a:r>
              <a:rPr lang="ru-RU" sz="1200" dirty="0">
                <a:latin typeface="Times New Roman" panose="02020603050405020304" pitchFamily="18" charset="0"/>
                <a:cs typeface="Times New Roman" panose="02020603050405020304" pitchFamily="18" charset="0"/>
              </a:rPr>
              <a:t>№ 2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Сарыарқа</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 Г </a:t>
            </a:r>
          </a:p>
          <a:p>
            <a:r>
              <a:rPr lang="ru-RU" sz="1200" dirty="0">
                <a:latin typeface="Times New Roman" panose="02020603050405020304" pitchFamily="18" charset="0"/>
                <a:cs typeface="Times New Roman" panose="02020603050405020304" pitchFamily="18" charset="0"/>
              </a:rPr>
              <a:t>№ 3 </a:t>
            </a:r>
            <a:r>
              <a:rPr lang="ru-RU" sz="1200" dirty="0" err="1">
                <a:latin typeface="Times New Roman" panose="02020603050405020304" pitchFamily="18" charset="0"/>
                <a:cs typeface="Times New Roman" panose="02020603050405020304" pitchFamily="18" charset="0"/>
              </a:rPr>
              <a:t>бекет</a:t>
            </a:r>
            <a:r>
              <a:rPr lang="ru-RU" sz="1200" dirty="0">
                <a:latin typeface="Times New Roman" panose="02020603050405020304" pitchFamily="18" charset="0"/>
                <a:cs typeface="Times New Roman" panose="02020603050405020304" pitchFamily="18" charset="0"/>
              </a:rPr>
              <a:t> — </a:t>
            </a:r>
            <a:r>
              <a:rPr lang="ru-RU" sz="1200" dirty="0" err="1">
                <a:latin typeface="Times New Roman" panose="02020603050405020304" pitchFamily="18" charset="0"/>
                <a:cs typeface="Times New Roman" panose="02020603050405020304" pitchFamily="18" charset="0"/>
              </a:rPr>
              <a:t>Желтоқсан</a:t>
            </a:r>
            <a:r>
              <a:rPr lang="ru-RU" sz="1200" dirty="0">
                <a:latin typeface="Times New Roman" panose="02020603050405020304" pitchFamily="18" charset="0"/>
                <a:cs typeface="Times New Roman" panose="02020603050405020304" pitchFamily="18" charset="0"/>
              </a:rPr>
              <a:t> </a:t>
            </a:r>
            <a:r>
              <a:rPr lang="ru-RU" sz="1200" dirty="0" err="1">
                <a:latin typeface="Times New Roman" panose="02020603050405020304" pitchFamily="18" charset="0"/>
                <a:cs typeface="Times New Roman" panose="02020603050405020304" pitchFamily="18" charset="0"/>
              </a:rPr>
              <a:t>көшесі</a:t>
            </a:r>
            <a:r>
              <a:rPr lang="ru-RU" sz="1200" dirty="0">
                <a:latin typeface="Times New Roman" panose="02020603050405020304" pitchFamily="18" charset="0"/>
                <a:cs typeface="Times New Roman" panose="02020603050405020304" pitchFamily="18" charset="0"/>
              </a:rPr>
              <a:t>, 481</a:t>
            </a:r>
          </a:p>
          <a:p>
            <a:pPr algn="just"/>
            <a:endParaRPr lang="ru-RU" altLang="ru-RU" sz="1200" dirty="0" smtClean="0">
              <a:solidFill>
                <a:srgbClr val="000000"/>
              </a:solidFill>
              <a:latin typeface="Times New Roman" panose="02020603050405020304" pitchFamily="18" charset="0"/>
              <a:cs typeface="Times New Roman" panose="02020603050405020304" pitchFamily="18" charset="0"/>
            </a:endParaRPr>
          </a:p>
        </p:txBody>
      </p:sp>
      <p:sp>
        <p:nvSpPr>
          <p:cNvPr id="23" name="Прямоугольник 13"/>
          <p:cNvSpPr/>
          <p:nvPr/>
        </p:nvSpPr>
        <p:spPr>
          <a:xfrm>
            <a:off x="4937125" y="88104"/>
            <a:ext cx="4824413"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189950" y="4500123"/>
            <a:ext cx="4291013" cy="1780911"/>
            <a:chOff x="531522" y="3799939"/>
            <a:chExt cx="4291013" cy="1953290"/>
          </a:xfrm>
        </p:grpSpPr>
        <p:graphicFrame>
          <p:nvGraphicFramePr>
            <p:cNvPr id="26" name="Таблица 25"/>
            <p:cNvGraphicFramePr/>
            <p:nvPr>
              <p:extLst>
                <p:ext uri="{D42A27DB-BD31-4B8C-83A1-F6EECF244321}">
                  <p14:modId xmlns:p14="http://schemas.microsoft.com/office/powerpoint/2010/main" val="2051332141"/>
                </p:ext>
              </p:extLst>
            </p:nvPr>
          </p:nvGraphicFramePr>
          <p:xfrm>
            <a:off x="531522" y="4883920"/>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ru-RU" sz="800" dirty="0" err="1" smtClean="0">
                            <a:latin typeface="Times New Roman" panose="02020603050405020304" pitchFamily="18" charset="0"/>
                            <a:cs typeface="Times New Roman" panose="02020603050405020304" pitchFamily="18" charset="0"/>
                          </a:rPr>
                          <a:t>Баспасөз</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қызметі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smtClean="0">
                            <a:latin typeface="Times New Roman" panose="02020603050405020304" pitchFamily="18" charset="0"/>
                            <a:cs typeface="Times New Roman" panose="02020603050405020304" pitchFamily="18" charset="0"/>
                          </a:rPr>
                          <a:t>Тел.: +7 (7212) 56-55-06</a:t>
                        </a:r>
                      </a:p>
                      <a:p>
                        <a:pPr lvl="0" eaLnBrk="1" hangingPunct="1">
                          <a:buNone/>
                        </a:pPr>
                        <a:r>
                          <a:rPr lang="en-US" altLang="x-none" sz="800" dirty="0" smtClean="0">
                            <a:latin typeface="Times New Roman" panose="02020603050405020304" pitchFamily="18" charset="0"/>
                            <a:cs typeface="Times New Roman" panose="02020603050405020304" pitchFamily="18" charset="0"/>
                          </a:rPr>
                          <a:t>E-mail</a:t>
                        </a:r>
                        <a:r>
                          <a:rPr lang="en-US" altLang="x-none" sz="800" dirty="0" smtClean="0">
                            <a:solidFill>
                              <a:srgbClr val="0000FF"/>
                            </a:solidFill>
                            <a:latin typeface="Times New Roman" panose="02020603050405020304" pitchFamily="18" charset="0"/>
                            <a:cs typeface="Times New Roman" panose="02020603050405020304" pitchFamily="18" charset="0"/>
                          </a:rPr>
                          <a:t>: </a:t>
                        </a:r>
                        <a:r>
                          <a:rPr lang="en-US" altLang="x-none" sz="800" b="1" u="none" dirty="0" smtClean="0">
                            <a:solidFill>
                              <a:srgbClr val="0000FF"/>
                            </a:solidFill>
                            <a:latin typeface="Times New Roman" panose="02020603050405020304" pitchFamily="18" charset="0"/>
                            <a:cs typeface="Times New Roman" panose="02020603050405020304" pitchFamily="18" charset="0"/>
                          </a:rPr>
                          <a:t>karcgmlab@mail.ru</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sz="800" dirty="0" err="1" smtClean="0">
                            <a:latin typeface="Times New Roman" panose="02020603050405020304" pitchFamily="18" charset="0"/>
                            <a:cs typeface="Times New Roman" panose="02020603050405020304" pitchFamily="18" charset="0"/>
                          </a:rPr>
                          <a:t>Гидрометеорологиялық</a:t>
                        </a:r>
                        <a:r>
                          <a:rPr lang="ru-RU" sz="800" dirty="0" smtClean="0">
                            <a:latin typeface="Times New Roman" panose="02020603050405020304" pitchFamily="18" charset="0"/>
                            <a:cs typeface="Times New Roman" panose="02020603050405020304" pitchFamily="18" charset="0"/>
                          </a:rPr>
                          <a:t> </a:t>
                        </a:r>
                        <a:r>
                          <a:rPr lang="ru-RU" sz="800" dirty="0" err="1" smtClean="0">
                            <a:latin typeface="Times New Roman" panose="02020603050405020304" pitchFamily="18" charset="0"/>
                            <a:cs typeface="Times New Roman" panose="02020603050405020304" pitchFamily="18" charset="0"/>
                          </a:rPr>
                          <a:t>орталық</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anose="02020603050405020304" pitchFamily="18" charset="0"/>
                            <a:cs typeface="Times New Roman" panose="02020603050405020304" pitchFamily="18" charset="0"/>
                          </a:rPr>
                          <a:t>Тел.: +7 </a:t>
                        </a:r>
                        <a:r>
                          <a:rPr sz="800" dirty="0" smtClean="0">
                            <a:latin typeface="Times New Roman" panose="02020603050405020304" pitchFamily="18" charset="0"/>
                            <a:cs typeface="Times New Roman" panose="02020603050405020304" pitchFamily="18" charset="0"/>
                          </a:rPr>
                          <a:t>(</a:t>
                        </a:r>
                        <a:r>
                          <a:rPr lang="en-US" sz="800" dirty="0" smtClean="0">
                            <a:latin typeface="Times New Roman" panose="02020603050405020304" pitchFamily="18" charset="0"/>
                            <a:cs typeface="Times New Roman" panose="02020603050405020304" pitchFamily="18" charset="0"/>
                          </a:rPr>
                          <a:t>7212</a:t>
                        </a:r>
                        <a:r>
                          <a:rPr sz="800" dirty="0" smtClean="0">
                            <a:latin typeface="Times New Roman" panose="02020603050405020304" pitchFamily="18" charset="0"/>
                            <a:cs typeface="Times New Roman" panose="02020603050405020304" pitchFamily="18" charset="0"/>
                          </a:rPr>
                          <a:t>) </a:t>
                        </a:r>
                        <a:r>
                          <a:rPr lang="en-US" sz="800" dirty="0" smtClean="0">
                            <a:latin typeface="Times New Roman" panose="02020603050405020304" pitchFamily="18" charset="0"/>
                            <a:cs typeface="Times New Roman" panose="02020603050405020304" pitchFamily="18" charset="0"/>
                          </a:rPr>
                          <a:t>56-55-39</a:t>
                        </a:r>
                        <a:endParaRPr sz="800" dirty="0">
                          <a:latin typeface="Times New Roman" panose="02020603050405020304" pitchFamily="18" charset="0"/>
                          <a:cs typeface="Times New Roman" panose="02020603050405020304" pitchFamily="18" charset="0"/>
                        </a:endParaRPr>
                      </a:p>
                      <a:p>
                        <a:pPr lvl="0" eaLnBrk="1" hangingPunct="1">
                          <a:buNone/>
                        </a:pPr>
                        <a:r>
                          <a:rPr lang="en-US" altLang="x-none" sz="800" dirty="0">
                            <a:latin typeface="Times New Roman" panose="02020603050405020304" pitchFamily="18" charset="0"/>
                            <a:cs typeface="Times New Roman" panose="02020603050405020304" pitchFamily="18" charset="0"/>
                          </a:rPr>
                          <a:t>E-mail: </a:t>
                        </a:r>
                        <a:r>
                          <a:rPr lang="en-US" altLang="x-none" sz="800" b="1" u="none" dirty="0" smtClean="0">
                            <a:solidFill>
                              <a:srgbClr val="0000FF"/>
                            </a:solidFill>
                            <a:latin typeface="Times New Roman" panose="02020603050405020304" pitchFamily="18" charset="0"/>
                            <a:cs typeface="Times New Roman" panose="02020603050405020304" pitchFamily="18" charset="0"/>
                          </a:rPr>
                          <a:t>omp_krg@meteo.kz</a:t>
                        </a:r>
                        <a:endParaRPr lang="en-US" altLang="x-none" sz="800" u="none" dirty="0">
                          <a:solidFill>
                            <a:srgbClr val="0000FF"/>
                          </a:solidFill>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59946" y="4077010"/>
              <a:ext cx="2081019"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solidFill>
                  <a:srgbClr val="000000"/>
                </a:solidFill>
                <a:latin typeface="Times New Roman" panose="02020603050405020304" pitchFamily="18" charset="0"/>
                <a:cs typeface="Times New Roman" panose="02020603050405020304" pitchFamily="18" charset="0"/>
              </a:endParaRPr>
            </a:p>
            <a:p>
              <a:pPr algn="ctr"/>
              <a:r>
                <a:rPr lang="ru-RU" altLang="ru-RU" sz="1000" i="1" dirty="0" smtClean="0">
                  <a:latin typeface="Times New Roman" panose="02020603050405020304" pitchFamily="18" charset="0"/>
                  <a:cs typeface="Times New Roman" panose="02020603050405020304" pitchFamily="18" charset="0"/>
                </a:rPr>
                <a:t>         </a:t>
              </a:r>
              <a:r>
                <a:rPr lang="kk-KZ" altLang="ru-RU" sz="1000" i="1" dirty="0" smtClean="0">
                  <a:latin typeface="Times New Roman" panose="02020603050405020304" pitchFamily="18" charset="0"/>
                  <a:cs typeface="Times New Roman" panose="02020603050405020304" pitchFamily="18" charset="0"/>
                </a:rPr>
                <a:t>Қарағанды</a:t>
              </a:r>
              <a:r>
                <a:rPr lang="ru-RU" altLang="ru-RU" sz="1000" i="1" dirty="0" smtClean="0">
                  <a:latin typeface="Times New Roman" panose="02020603050405020304" pitchFamily="18" charset="0"/>
                  <a:cs typeface="Times New Roman" panose="02020603050405020304" pitchFamily="18" charset="0"/>
                </a:rPr>
                <a:t> қ.,  Терешкова, 15</a:t>
              </a:r>
            </a:p>
            <a:p>
              <a:pPr algn="ctr"/>
              <a:endParaRPr lang="ru-RU" altLang="ru-RU" sz="1000" i="1" dirty="0">
                <a:solidFill>
                  <a:srgbClr val="FF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 :</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78373" y="6486526"/>
            <a:ext cx="4846714" cy="246221"/>
          </a:xfrm>
          <a:prstGeom prst="rect">
            <a:avLst/>
          </a:prstGeom>
          <a:noFill/>
          <a:ln w="9525">
            <a:noFill/>
          </a:ln>
        </p:spPr>
        <p:txBody>
          <a:bodyPr wrap="square">
            <a:spAutoFit/>
          </a:bodyPr>
          <a:lstStyle/>
          <a:p>
            <a:pPr algn="ct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r>
              <a:rPr lang="ru-RU" altLang="en-US" sz="1000" b="1" i="1" dirty="0">
                <a:solidFill>
                  <a:srgbClr val="17375E"/>
                </a:solidFill>
                <a:latin typeface="Times New Roman" panose="02020603050405020304" pitchFamily="18" charset="0"/>
                <a:cs typeface="Times New Roman" panose="02020603050405020304" pitchFamily="18" charset="0"/>
              </a:rPr>
              <a:t> </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8" name="Прямоугольник 1"/>
          <p:cNvSpPr/>
          <p:nvPr/>
        </p:nvSpPr>
        <p:spPr>
          <a:xfrm>
            <a:off x="4967233" y="6275765"/>
            <a:ext cx="4521389" cy="307777"/>
          </a:xfrm>
          <a:prstGeom prst="rect">
            <a:avLst/>
          </a:prstGeom>
          <a:solidFill>
            <a:schemeClr val="bg1"/>
          </a:solidFill>
          <a:ln w="9525">
            <a:noFill/>
          </a:ln>
        </p:spPr>
        <p:txBody>
          <a:bodyPr wrap="square">
            <a:spAutoFit/>
          </a:bodyPr>
          <a:lstStyle/>
          <a:p>
            <a:pPr algn="just" eaLnBrk="0" hangingPunct="0"/>
            <a:r>
              <a:rPr lang="ru-RU" altLang="ru-RU" sz="1400" b="1" i="1" dirty="0">
                <a:solidFill>
                  <a:srgbClr val="000000"/>
                </a:solidFill>
                <a:latin typeface="Calibri" panose="020F0502020204030204" pitchFamily="34"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Полянская А. А./ Барышева Ю.</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19" name="Таблица 18"/>
          <p:cNvGraphicFramePr/>
          <p:nvPr>
            <p:extLst>
              <p:ext uri="{D42A27DB-BD31-4B8C-83A1-F6EECF244321}">
                <p14:modId xmlns:p14="http://schemas.microsoft.com/office/powerpoint/2010/main" val="932237270"/>
              </p:ext>
            </p:extLst>
          </p:nvPr>
        </p:nvGraphicFramePr>
        <p:xfrm>
          <a:off x="5317977" y="511436"/>
          <a:ext cx="4167505" cy="837596"/>
        </p:xfrm>
        <a:graphic>
          <a:graphicData uri="http://schemas.openxmlformats.org/drawingml/2006/table">
            <a:tbl>
              <a:tblPr/>
              <a:tblGrid>
                <a:gridCol w="1075183">
                  <a:extLst>
                    <a:ext uri="{9D8B030D-6E8A-4147-A177-3AD203B41FA5}">
                      <a16:colId xmlns:a16="http://schemas.microsoft.com/office/drawing/2014/main" xmlns="" val="20000"/>
                    </a:ext>
                  </a:extLst>
                </a:gridCol>
                <a:gridCol w="3092322">
                  <a:extLst>
                    <a:ext uri="{9D8B030D-6E8A-4147-A177-3AD203B41FA5}">
                      <a16:colId xmlns:a16="http://schemas.microsoft.com/office/drawing/2014/main" xmlns="" val="20001"/>
                    </a:ext>
                  </a:extLst>
                </a:gridCol>
              </a:tblGrid>
              <a:tr h="18532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err="1" smtClean="0">
                          <a:solidFill>
                            <a:srgbClr val="000000"/>
                          </a:solidFill>
                          <a:latin typeface="Times New Roman" panose="02020603050405020304" pitchFamily="18" charset="0"/>
                        </a:rPr>
                        <a:t>Ластану</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дәрежесін</a:t>
                      </a:r>
                      <a:r>
                        <a:rPr lang="ru-RU" sz="1000" dirty="0" smtClean="0">
                          <a:solidFill>
                            <a:srgbClr val="000000"/>
                          </a:solidFill>
                          <a:latin typeface="Times New Roman" panose="02020603050405020304" pitchFamily="18" charset="0"/>
                        </a:rPr>
                        <a:t> </a:t>
                      </a:r>
                      <a:r>
                        <a:rPr lang="ru-RU"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6401">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0,34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046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0,34 ≤ Р &lt; 0,48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altLang="en-US" sz="1000" dirty="0"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0850">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0,48 ≤ Р &lt; 0,6</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5360">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37125" y="1316776"/>
            <a:ext cx="481791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48001" y="2104536"/>
            <a:ext cx="482941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3978887518"/>
              </p:ext>
            </p:extLst>
          </p:nvPr>
        </p:nvGraphicFramePr>
        <p:xfrm>
          <a:off x="5028497" y="2440219"/>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9665" y="4533506"/>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18508</TotalTime>
  <Words>493</Words>
  <Application>Microsoft Office PowerPoint</Application>
  <PresentationFormat>Лист A4 (210x297 мм)</PresentationFormat>
  <Paragraphs>81</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Презентация PowerPoint</vt:lpstr>
      <vt:lpstr>Презентация PowerPoint</vt:lpstr>
    </vt:vector>
  </TitlesOfParts>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3398</cp:revision>
  <cp:lastPrinted>2021-07-01T07:38:07Z</cp:lastPrinted>
  <dcterms:created xsi:type="dcterms:W3CDTF">2018-03-27T06:03:00Z</dcterms:created>
  <dcterms:modified xsi:type="dcterms:W3CDTF">2024-02-28T05:18:36Z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