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officeDocument/2006/relationships/extended-properties" Target="docProps/app.xml"/><Relationship Id="rId2" Type="http://schemas.openxmlformats.org/package/2006/relationships/metadata/core-properties" Target="docProps/core.xml"/><Relationship Id="rId1" Type="http://schemas.openxmlformats.org/officeDocument/2006/relationships/officeDocument" Target="ppt/presentation.xml"/><Relationship Id="rId4"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4"/>
  </p:notesMasterIdLst>
  <p:sldIdLst>
    <p:sldId id="261" r:id="rId2"/>
    <p:sldId id="265" r:id="rId3"/>
  </p:sldIdLst>
  <p:sldSz cx="9906000" cy="6858000" type="A4"/>
  <p:notesSz cx="6797675" cy="9926638"/>
  <p:defaultTex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102">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99CC00"/>
    <a:srgbClr val="FF9900"/>
    <a:srgbClr val="F2902E"/>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Средний стиль 2 — акцент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vertBarState="minimized" horzBarState="maximized">
    <p:restoredLeft sz="15620"/>
    <p:restoredTop sz="94660"/>
  </p:normalViewPr>
  <p:slideViewPr>
    <p:cSldViewPr showGuides="1">
      <p:cViewPr varScale="1">
        <p:scale>
          <a:sx n="102" d="100"/>
          <a:sy n="102" d="100"/>
        </p:scale>
        <p:origin x="1152" y="126"/>
      </p:cViewPr>
      <p:guideLst>
        <p:guide orient="horz" pos="2159"/>
        <p:guide pos="3102"/>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viewProps" Target="viewProps.xml"/><Relationship Id="rId5" Type="http://schemas.openxmlformats.org/officeDocument/2006/relationships/presProps" Target="presProps.xml"/><Relationship Id="rId4"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Верхний колонтитул 1"/>
          <p:cNvSpPr>
            <a:spLocks noGrp="1"/>
          </p:cNvSpPr>
          <p:nvPr>
            <p:ph type="hdr" sz="quarter"/>
          </p:nvPr>
        </p:nvSpPr>
        <p:spPr>
          <a:xfrm>
            <a:off x="1" y="1"/>
            <a:ext cx="2946275" cy="498366"/>
          </a:xfrm>
          <a:prstGeom prst="rect">
            <a:avLst/>
          </a:prstGeom>
        </p:spPr>
        <p:txBody>
          <a:bodyPr vert="horz" wrap="square" lIns="93763" tIns="46882" rIns="93763" bIns="46882" numCol="1" anchor="t"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3" name="Дата 2"/>
          <p:cNvSpPr>
            <a:spLocks noGrp="1"/>
          </p:cNvSpPr>
          <p:nvPr>
            <p:ph type="dt" idx="1"/>
          </p:nvPr>
        </p:nvSpPr>
        <p:spPr>
          <a:xfrm>
            <a:off x="3849862" y="1"/>
            <a:ext cx="2946275" cy="498366"/>
          </a:xfrm>
          <a:prstGeom prst="rect">
            <a:avLst/>
          </a:prstGeom>
        </p:spPr>
        <p:txBody>
          <a:bodyPr vert="horz" wrap="square" lIns="93763" tIns="46882" rIns="93763" bIns="46882" numCol="1" anchor="t" anchorCtr="0" compatLnSpc="1"/>
          <a:lstStyle>
            <a:lvl1pPr algn="r">
              <a:defRPr sz="1300" smtClean="0"/>
            </a:lvl1pPr>
          </a:lstStyle>
          <a:p>
            <a:pPr defTabSz="937630">
              <a:defRPr/>
            </a:pPr>
            <a:endParaRPr lang="ru-RU" altLang="en-US" dirty="0">
              <a:cs typeface="Arial" panose="020B0604020202020204" pitchFamily="34" charset="0"/>
            </a:endParaRPr>
          </a:p>
        </p:txBody>
      </p:sp>
      <p:sp>
        <p:nvSpPr>
          <p:cNvPr id="6148" name="Образ слайда 3"/>
          <p:cNvSpPr>
            <a:spLocks noGrp="1" noRot="1" noChangeAspect="1"/>
          </p:cNvSpPr>
          <p:nvPr>
            <p:ph type="sldImg"/>
          </p:nvPr>
        </p:nvSpPr>
        <p:spPr>
          <a:xfrm>
            <a:off x="981075" y="1239838"/>
            <a:ext cx="4835525" cy="3349625"/>
          </a:xfrm>
          <a:prstGeom prst="rect">
            <a:avLst/>
          </a:prstGeom>
          <a:noFill/>
          <a:ln w="12700" cap="flat" cmpd="sng">
            <a:solidFill>
              <a:srgbClr val="000000"/>
            </a:solidFill>
            <a:prstDash val="solid"/>
            <a:round/>
            <a:headEnd type="none" w="med" len="med"/>
            <a:tailEnd type="none" w="med" len="med"/>
          </a:ln>
        </p:spPr>
      </p:sp>
      <p:sp>
        <p:nvSpPr>
          <p:cNvPr id="2053" name="Заметки 4"/>
          <p:cNvSpPr>
            <a:spLocks noGrp="1" noChangeArrowheads="1"/>
          </p:cNvSpPr>
          <p:nvPr>
            <p:ph type="body" sz="quarter" idx="4294967295"/>
          </p:nvPr>
        </p:nvSpPr>
        <p:spPr bwMode="auto">
          <a:xfrm>
            <a:off x="680384" y="4776857"/>
            <a:ext cx="5436908" cy="3908952"/>
          </a:xfrm>
          <a:prstGeom prst="rect">
            <a:avLst/>
          </a:prstGeom>
          <a:noFill/>
          <a:ln w="9525">
            <a:noFill/>
            <a:miter lim="800000"/>
          </a:ln>
        </p:spPr>
        <p:txBody>
          <a:bodyPr vert="horz" wrap="square" lIns="93763" tIns="46882" rIns="93763" bIns="46882" numCol="1" anchor="t" anchorCtr="0" compatLnSpc="1"/>
          <a:lstStyle/>
          <a:p>
            <a:pPr marL="0" marR="0" lvl="0"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Образец текста</a:t>
            </a:r>
          </a:p>
          <a:p>
            <a:pPr marL="468814" marR="0" lvl="1"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Второй уровень</a:t>
            </a:r>
          </a:p>
          <a:p>
            <a:pPr marL="937630" marR="0" lvl="2"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Третий уровень</a:t>
            </a:r>
          </a:p>
          <a:p>
            <a:pPr marL="1406444" marR="0" lvl="3"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Четвертый уровень</a:t>
            </a:r>
          </a:p>
          <a:p>
            <a:pPr marL="1875259" marR="0" lvl="4" indent="0" algn="l" defTabSz="937630" rtl="0" eaLnBrk="0" fontAlgn="base" latinLnBrk="0" hangingPunct="0">
              <a:lnSpc>
                <a:spcPct val="100000"/>
              </a:lnSpc>
              <a:spcBef>
                <a:spcPct val="0"/>
              </a:spcBef>
              <a:spcAft>
                <a:spcPct val="0"/>
              </a:spcAft>
              <a:buClrTx/>
              <a:buSzTx/>
              <a:buFontTx/>
              <a:buNone/>
              <a:defRPr/>
            </a:pPr>
            <a:r>
              <a:rPr kumimoji="0" lang="ru-RU" altLang="en-US" sz="1300" b="0" i="0" u="none" strike="noStrike" kern="1200" cap="none" spc="0" normalizeH="0" baseline="0" noProof="0" dirty="0">
                <a:ln>
                  <a:noFill/>
                </a:ln>
                <a:solidFill>
                  <a:schemeClr val="tx1"/>
                </a:solidFill>
                <a:effectLst/>
                <a:uLnTx/>
                <a:uFillTx/>
                <a:latin typeface="+mn-lt"/>
                <a:ea typeface="+mn-ea"/>
                <a:cs typeface="+mn-cs"/>
              </a:rPr>
              <a:t>Пятый уровень</a:t>
            </a:r>
          </a:p>
        </p:txBody>
      </p:sp>
      <p:sp>
        <p:nvSpPr>
          <p:cNvPr id="6" name="Нижний колонтитул 5"/>
          <p:cNvSpPr>
            <a:spLocks noGrp="1"/>
          </p:cNvSpPr>
          <p:nvPr>
            <p:ph type="ftr" sz="quarter" idx="4"/>
          </p:nvPr>
        </p:nvSpPr>
        <p:spPr>
          <a:xfrm>
            <a:off x="1" y="9428273"/>
            <a:ext cx="2946275" cy="498366"/>
          </a:xfrm>
          <a:prstGeom prst="rect">
            <a:avLst/>
          </a:prstGeom>
        </p:spPr>
        <p:txBody>
          <a:bodyPr vert="horz" wrap="square" lIns="93763" tIns="46882" rIns="93763" bIns="46882" numCol="1" anchor="b" anchorCtr="0" compatLnSpc="1"/>
          <a:lstStyle>
            <a:lvl1pPr>
              <a:defRPr sz="1300" smtClean="0"/>
            </a:lvl1pPr>
          </a:lstStyle>
          <a:p>
            <a:pPr defTabSz="937630">
              <a:defRPr/>
            </a:pPr>
            <a:endParaRPr lang="ru-RU" altLang="en-US" dirty="0">
              <a:cs typeface="Arial" panose="020B0604020202020204" pitchFamily="34" charset="0"/>
            </a:endParaRPr>
          </a:p>
        </p:txBody>
      </p:sp>
      <p:sp>
        <p:nvSpPr>
          <p:cNvPr id="7" name="Номер слайда 6"/>
          <p:cNvSpPr>
            <a:spLocks noGrp="1"/>
          </p:cNvSpPr>
          <p:nvPr>
            <p:ph type="sldNum" sz="quarter" idx="5"/>
          </p:nvPr>
        </p:nvSpPr>
        <p:spPr>
          <a:xfrm>
            <a:off x="3849862" y="9428273"/>
            <a:ext cx="2946275" cy="498366"/>
          </a:xfrm>
          <a:prstGeom prst="rect">
            <a:avLst/>
          </a:prstGeom>
        </p:spPr>
        <p:txBody>
          <a:bodyPr vert="horz" wrap="square" lIns="93763" tIns="46882" rIns="93763" bIns="46882" numCol="1" anchor="b" anchorCtr="0" compatLnSpc="1"/>
          <a:lstStyle/>
          <a:p>
            <a:pPr lvl="0" algn="r" eaLnBrk="1" hangingPunct="1"/>
            <a:fld id="{9A0DB2DC-4C9A-4742-B13C-FB6460FD3503}" type="slidenum">
              <a:rPr lang="ru-RU" altLang="en-US" sz="1300" dirty="0"/>
              <a:pPr lvl="0" algn="r" eaLnBrk="1" hangingPunct="1"/>
              <a:t>‹#›</a:t>
            </a:fld>
            <a:endParaRPr lang="ru-RU" altLang="en-US" sz="1300" dirty="0"/>
          </a:p>
        </p:txBody>
      </p:sp>
    </p:spTree>
    <p:extLst>
      <p:ext uri="{BB962C8B-B14F-4D97-AF65-F5344CB8AC3E}">
        <p14:creationId xmlns:p14="http://schemas.microsoft.com/office/powerpoint/2010/main" val="2246862601"/>
      </p:ext>
    </p:extLst>
  </p:cSld>
  <p:clrMap bg1="lt1" tx1="dk1" bg2="lt2" tx2="dk2" accent1="accent1" accent2="accent2" accent3="accent3" accent4="accent4" accent5="accent5" accent6="accent6" hlink="hlink" folHlink="folHlink"/>
  <p:hf sldNum="0" hdr="0" ftr="0" dt="0"/>
  <p:notesStyle>
    <a:lvl1pPr algn="l" rtl="0" eaLnBrk="0" fontAlgn="base" hangingPunct="0">
      <a:spcBef>
        <a:spcPct val="0"/>
      </a:spcBef>
      <a:spcAft>
        <a:spcPct val="0"/>
      </a:spcAft>
      <a:defRPr sz="1200" kern="1200">
        <a:solidFill>
          <a:schemeClr val="tx1"/>
        </a:solidFill>
        <a:latin typeface="+mn-lt"/>
        <a:ea typeface="+mn-ea"/>
        <a:cs typeface="+mn-cs"/>
      </a:defRPr>
    </a:lvl1pPr>
    <a:lvl2pPr marL="457200" algn="l" rtl="0" eaLnBrk="0" fontAlgn="base" hangingPunct="0">
      <a:spcBef>
        <a:spcPct val="0"/>
      </a:spcBef>
      <a:spcAft>
        <a:spcPct val="0"/>
      </a:spcAft>
      <a:defRPr sz="1200" kern="1200">
        <a:solidFill>
          <a:schemeClr val="tx1"/>
        </a:solidFill>
        <a:latin typeface="+mn-lt"/>
        <a:ea typeface="+mn-ea"/>
        <a:cs typeface="+mn-cs"/>
      </a:defRPr>
    </a:lvl2pPr>
    <a:lvl3pPr marL="914400" algn="l" rtl="0" eaLnBrk="0" fontAlgn="base" hangingPunct="0">
      <a:spcBef>
        <a:spcPct val="0"/>
      </a:spcBef>
      <a:spcAft>
        <a:spcPct val="0"/>
      </a:spcAft>
      <a:defRPr sz="1200" kern="1200">
        <a:solidFill>
          <a:schemeClr val="tx1"/>
        </a:solidFill>
        <a:latin typeface="+mn-lt"/>
        <a:ea typeface="+mn-ea"/>
        <a:cs typeface="+mn-cs"/>
      </a:defRPr>
    </a:lvl3pPr>
    <a:lvl4pPr marL="1371600" algn="l" rtl="0" eaLnBrk="0" fontAlgn="base" hangingPunct="0">
      <a:spcBef>
        <a:spcPct val="0"/>
      </a:spcBef>
      <a:spcAft>
        <a:spcPct val="0"/>
      </a:spcAft>
      <a:defRPr sz="1200" kern="1200">
        <a:solidFill>
          <a:schemeClr val="tx1"/>
        </a:solidFill>
        <a:latin typeface="+mn-lt"/>
        <a:ea typeface="+mn-ea"/>
        <a:cs typeface="+mn-cs"/>
      </a:defRPr>
    </a:lvl4pPr>
    <a:lvl5pPr marL="1828800" algn="l" rtl="0" eaLnBrk="0" fontAlgn="base" hangingPunct="0">
      <a:spcBef>
        <a:spcPct val="0"/>
      </a:spcBef>
      <a:spcAft>
        <a:spcPct val="0"/>
      </a:spcAft>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742950" y="2130426"/>
            <a:ext cx="8420100" cy="1470025"/>
          </a:xfrm>
        </p:spPr>
        <p:txBody>
          <a:bodyPr/>
          <a:lstStyle/>
          <a:p>
            <a:r>
              <a:rPr lang="ru-RU" noProof="1"/>
              <a:t>Образец заголовка</a:t>
            </a:r>
          </a:p>
        </p:txBody>
      </p:sp>
      <p:sp>
        <p:nvSpPr>
          <p:cNvPr id="3" name="Подзаголовок 2"/>
          <p:cNvSpPr>
            <a:spLocks noGrp="1"/>
          </p:cNvSpPr>
          <p:nvPr>
            <p:ph type="subTitle" idx="1"/>
          </p:nvPr>
        </p:nvSpPr>
        <p:spPr>
          <a:xfrm>
            <a:off x="1485900" y="3886200"/>
            <a:ext cx="69342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noProof="1"/>
              <a:t>Образец подзаголовка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Вертикальный текст 2"/>
          <p:cNvSpPr>
            <a:spLocks noGrp="1"/>
          </p:cNvSpPr>
          <p:nvPr>
            <p:ph type="body" orient="vert" idx="1"/>
          </p:nvPr>
        </p:nvSpPr>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7780337" y="274639"/>
            <a:ext cx="2414588" cy="5851525"/>
          </a:xfrm>
        </p:spPr>
        <p:txBody>
          <a:bodyPr vert="eaVert"/>
          <a:lstStyle/>
          <a:p>
            <a:r>
              <a:rPr lang="ru-RU" noProof="1"/>
              <a:t>Образец заголовка</a:t>
            </a:r>
          </a:p>
        </p:txBody>
      </p:sp>
      <p:sp>
        <p:nvSpPr>
          <p:cNvPr id="3" name="Вертикальный текст 2"/>
          <p:cNvSpPr>
            <a:spLocks noGrp="1"/>
          </p:cNvSpPr>
          <p:nvPr>
            <p:ph type="body" orient="vert" idx="1"/>
          </p:nvPr>
        </p:nvSpPr>
        <p:spPr>
          <a:xfrm>
            <a:off x="536575" y="274639"/>
            <a:ext cx="7078663" cy="5851525"/>
          </a:xfrm>
        </p:spPr>
        <p:txBody>
          <a:bodyPr vert="eaVert"/>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idx="1"/>
          </p:nvPr>
        </p:nvSpPr>
        <p:spPr/>
        <p:txBody>
          <a:body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82506" y="4406901"/>
            <a:ext cx="8420100" cy="1362075"/>
          </a:xfrm>
        </p:spPr>
        <p:txBody>
          <a:bodyPr anchor="t"/>
          <a:lstStyle>
            <a:lvl1pPr algn="l">
              <a:defRPr sz="4000" b="1" cap="all"/>
            </a:lvl1pPr>
          </a:lstStyle>
          <a:p>
            <a:r>
              <a:rPr lang="ru-RU" noProof="1"/>
              <a:t>Образец заголовка</a:t>
            </a:r>
          </a:p>
        </p:txBody>
      </p:sp>
      <p:sp>
        <p:nvSpPr>
          <p:cNvPr id="3" name="Текст 2"/>
          <p:cNvSpPr>
            <a:spLocks noGrp="1"/>
          </p:cNvSpPr>
          <p:nvPr>
            <p:ph type="body" idx="1"/>
          </p:nvPr>
        </p:nvSpPr>
        <p:spPr>
          <a:xfrm>
            <a:off x="782506" y="2906713"/>
            <a:ext cx="84201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noProof="1"/>
              <a:t>Образец текста</a:t>
            </a:r>
          </a:p>
        </p:txBody>
      </p:sp>
      <p:sp>
        <p:nvSpPr>
          <p:cNvPr id="4" name="Замещающая дата 3"/>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ижний колонтитул 4"/>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омер слайда 5"/>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Объект 2"/>
          <p:cNvSpPr>
            <a:spLocks noGrp="1"/>
          </p:cNvSpPr>
          <p:nvPr>
            <p:ph sz="half" idx="1"/>
          </p:nvPr>
        </p:nvSpPr>
        <p:spPr>
          <a:xfrm>
            <a:off x="536575"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Объект 3"/>
          <p:cNvSpPr>
            <a:spLocks noGrp="1"/>
          </p:cNvSpPr>
          <p:nvPr>
            <p:ph sz="half" idx="2"/>
          </p:nvPr>
        </p:nvSpPr>
        <p:spPr>
          <a:xfrm>
            <a:off x="5448300" y="1600201"/>
            <a:ext cx="4746625"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4638"/>
            <a:ext cx="8915400" cy="1143000"/>
          </a:xfrm>
        </p:spPr>
        <p:txBody>
          <a:bodyPr/>
          <a:lstStyle>
            <a:lvl1pPr>
              <a:defRPr/>
            </a:lvl1pPr>
          </a:lstStyle>
          <a:p>
            <a:r>
              <a:rPr lang="ru-RU" noProof="1"/>
              <a:t>Образец заголовка</a:t>
            </a:r>
          </a:p>
        </p:txBody>
      </p:sp>
      <p:sp>
        <p:nvSpPr>
          <p:cNvPr id="3" name="Текст 2"/>
          <p:cNvSpPr>
            <a:spLocks noGrp="1"/>
          </p:cNvSpPr>
          <p:nvPr>
            <p:ph type="body" idx="1"/>
          </p:nvPr>
        </p:nvSpPr>
        <p:spPr>
          <a:xfrm>
            <a:off x="495300" y="1535113"/>
            <a:ext cx="437687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4" name="Объект 3"/>
          <p:cNvSpPr>
            <a:spLocks noGrp="1"/>
          </p:cNvSpPr>
          <p:nvPr>
            <p:ph sz="half" idx="2"/>
          </p:nvPr>
        </p:nvSpPr>
        <p:spPr>
          <a:xfrm>
            <a:off x="495300" y="2174875"/>
            <a:ext cx="437687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5" name="Текст 4"/>
          <p:cNvSpPr>
            <a:spLocks noGrp="1"/>
          </p:cNvSpPr>
          <p:nvPr>
            <p:ph type="body" sz="quarter" idx="3"/>
          </p:nvPr>
        </p:nvSpPr>
        <p:spPr>
          <a:xfrm>
            <a:off x="5032111" y="1535113"/>
            <a:ext cx="4378590"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noProof="1"/>
              <a:t>Образец текста</a:t>
            </a:r>
          </a:p>
        </p:txBody>
      </p:sp>
      <p:sp>
        <p:nvSpPr>
          <p:cNvPr id="6" name="Объект 5"/>
          <p:cNvSpPr>
            <a:spLocks noGrp="1"/>
          </p:cNvSpPr>
          <p:nvPr>
            <p:ph sz="quarter" idx="4"/>
          </p:nvPr>
        </p:nvSpPr>
        <p:spPr>
          <a:xfrm>
            <a:off x="5032111" y="2174875"/>
            <a:ext cx="4378590"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7" name="Замещающая дата 6"/>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8" name="Замещающий нижний колонтитул 7"/>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9" name="Замещающий номер слайда 8"/>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noProof="1"/>
              <a:t>Образец заголовка</a:t>
            </a:r>
          </a:p>
        </p:txBody>
      </p:sp>
      <p:sp>
        <p:nvSpPr>
          <p:cNvPr id="3" name="Замещающая дата 2"/>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ижний колонтитул 3"/>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Замещающий номер слайда 4"/>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Замещающая дата 1"/>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3" name="Замещающий нижний колонтитул 2"/>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4" name="Замещающий номер слайда 3"/>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95300" y="273050"/>
            <a:ext cx="3259006" cy="1162050"/>
          </a:xfrm>
        </p:spPr>
        <p:txBody>
          <a:bodyPr anchor="b"/>
          <a:lstStyle>
            <a:lvl1pPr algn="l">
              <a:defRPr sz="2000" b="1"/>
            </a:lvl1pPr>
          </a:lstStyle>
          <a:p>
            <a:r>
              <a:rPr lang="ru-RU" noProof="1"/>
              <a:t>Образец заголовка</a:t>
            </a:r>
          </a:p>
        </p:txBody>
      </p:sp>
      <p:sp>
        <p:nvSpPr>
          <p:cNvPr id="3" name="Объект 2"/>
          <p:cNvSpPr>
            <a:spLocks noGrp="1"/>
          </p:cNvSpPr>
          <p:nvPr>
            <p:ph idx="1"/>
          </p:nvPr>
        </p:nvSpPr>
        <p:spPr>
          <a:xfrm>
            <a:off x="3872971" y="273051"/>
            <a:ext cx="5537729"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noProof="1"/>
              <a:t>Образец текста</a:t>
            </a:r>
          </a:p>
          <a:p>
            <a:pPr lvl="1"/>
            <a:r>
              <a:rPr lang="ru-RU" noProof="1"/>
              <a:t>Второй уровень</a:t>
            </a:r>
          </a:p>
          <a:p>
            <a:pPr lvl="2"/>
            <a:r>
              <a:rPr lang="ru-RU" noProof="1"/>
              <a:t>Третий уровень</a:t>
            </a:r>
          </a:p>
          <a:p>
            <a:pPr lvl="3"/>
            <a:r>
              <a:rPr lang="ru-RU" noProof="1"/>
              <a:t>Четвертый уровень</a:t>
            </a:r>
          </a:p>
          <a:p>
            <a:pPr lvl="4"/>
            <a:r>
              <a:rPr lang="ru-RU" noProof="1"/>
              <a:t>Пятый уровень</a:t>
            </a:r>
          </a:p>
        </p:txBody>
      </p:sp>
      <p:sp>
        <p:nvSpPr>
          <p:cNvPr id="4" name="Текст 3"/>
          <p:cNvSpPr>
            <a:spLocks noGrp="1"/>
          </p:cNvSpPr>
          <p:nvPr>
            <p:ph type="body" sz="half" idx="2"/>
          </p:nvPr>
        </p:nvSpPr>
        <p:spPr>
          <a:xfrm>
            <a:off x="495300" y="1435101"/>
            <a:ext cx="3259006"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941645" y="4800600"/>
            <a:ext cx="5943600" cy="566738"/>
          </a:xfrm>
        </p:spPr>
        <p:txBody>
          <a:bodyPr anchor="b"/>
          <a:lstStyle>
            <a:lvl1pPr algn="l">
              <a:defRPr sz="2000" b="1"/>
            </a:lvl1pPr>
          </a:lstStyle>
          <a:p>
            <a:r>
              <a:rPr lang="ru-RU" noProof="1"/>
              <a:t>Образец заголовка</a:t>
            </a:r>
          </a:p>
        </p:txBody>
      </p:sp>
      <p:sp>
        <p:nvSpPr>
          <p:cNvPr id="3" name="Рисунок 2"/>
          <p:cNvSpPr>
            <a:spLocks noGrp="1"/>
          </p:cNvSpPr>
          <p:nvPr>
            <p:ph type="pic" idx="1"/>
          </p:nvPr>
        </p:nvSpPr>
        <p:spPr>
          <a:xfrm>
            <a:off x="1941645" y="612775"/>
            <a:ext cx="59436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ru-RU" sz="3200" b="0" i="0" u="none" strike="noStrike" kern="1200" cap="none" spc="0" normalizeH="0" baseline="0" noProof="0">
              <a:ln>
                <a:noFill/>
              </a:ln>
              <a:solidFill>
                <a:schemeClr val="tx1"/>
              </a:solidFill>
              <a:effectLst/>
              <a:uLnTx/>
              <a:uFillTx/>
              <a:latin typeface="+mn-lt"/>
              <a:ea typeface="+mn-ea"/>
              <a:cs typeface="+mn-cs"/>
            </a:endParaRPr>
          </a:p>
        </p:txBody>
      </p:sp>
      <p:sp>
        <p:nvSpPr>
          <p:cNvPr id="4" name="Текст 3"/>
          <p:cNvSpPr>
            <a:spLocks noGrp="1"/>
          </p:cNvSpPr>
          <p:nvPr>
            <p:ph type="body" sz="half" idx="2"/>
          </p:nvPr>
        </p:nvSpPr>
        <p:spPr>
          <a:xfrm>
            <a:off x="1941645" y="5367338"/>
            <a:ext cx="59436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noProof="1"/>
              <a:t>Образец текста</a:t>
            </a:r>
          </a:p>
        </p:txBody>
      </p:sp>
      <p:sp>
        <p:nvSpPr>
          <p:cNvPr id="5" name="Замещающая дата 4"/>
          <p:cNvSpPr>
            <a:spLocks noGrp="1"/>
          </p:cNvSpPr>
          <p:nvPr>
            <p:ph type="dt" sz="half" idx="10"/>
          </p:nvPr>
        </p:nvSpPr>
        <p:spPr/>
        <p:txBody>
          <a:body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Замещающий нижний колонтитул 5"/>
          <p:cNvSpPr>
            <a:spLocks noGrp="1"/>
          </p:cNvSpPr>
          <p:nvPr>
            <p:ph type="ftr" sz="quarter" idx="11"/>
          </p:nvPr>
        </p:nvSpPr>
        <p:spPr/>
        <p:txBody>
          <a:body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7" name="Замещающий номер слайда 6"/>
          <p:cNvSpPr>
            <a:spLocks noGrp="1"/>
          </p:cNvSpPr>
          <p:nvPr>
            <p:ph type="sldNum" sz="quarter" idx="12"/>
          </p:nvPr>
        </p:nvSpPr>
        <p:spPr/>
        <p:txBody>
          <a:body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Заголовок 1"/>
          <p:cNvSpPr>
            <a:spLocks noGrp="1"/>
          </p:cNvSpPr>
          <p:nvPr>
            <p:ph type="title"/>
          </p:nvPr>
        </p:nvSpPr>
        <p:spPr>
          <a:xfrm>
            <a:off x="495300" y="274638"/>
            <a:ext cx="8915400" cy="1143000"/>
          </a:xfrm>
          <a:prstGeom prst="rect">
            <a:avLst/>
          </a:prstGeom>
          <a:noFill/>
          <a:ln w="9525">
            <a:noFill/>
          </a:ln>
        </p:spPr>
        <p:txBody>
          <a:bodyPr anchor="ctr"/>
          <a:lstStyle/>
          <a:p>
            <a:pPr lvl="0"/>
            <a:r>
              <a:rPr lang="ru-RU" altLang="ru-RU" dirty="0"/>
              <a:t>Образец заголовка</a:t>
            </a:r>
          </a:p>
        </p:txBody>
      </p:sp>
      <p:sp>
        <p:nvSpPr>
          <p:cNvPr id="1027" name="Текст 2"/>
          <p:cNvSpPr>
            <a:spLocks noGrp="1"/>
          </p:cNvSpPr>
          <p:nvPr>
            <p:ph type="body"/>
          </p:nvPr>
        </p:nvSpPr>
        <p:spPr>
          <a:xfrm>
            <a:off x="495300" y="1600200"/>
            <a:ext cx="8915400" cy="4525963"/>
          </a:xfrm>
          <a:prstGeom prst="rect">
            <a:avLst/>
          </a:prstGeom>
          <a:noFill/>
          <a:ln w="9525">
            <a:noFill/>
          </a:ln>
        </p:spPr>
        <p:txBody>
          <a:bodyPr/>
          <a:lstStyle/>
          <a:p>
            <a:pPr lvl="0"/>
            <a:r>
              <a:rPr lang="ru-RU" altLang="ru-RU" dirty="0"/>
              <a:t>Образец текста</a:t>
            </a:r>
          </a:p>
          <a:p>
            <a:pPr lvl="1"/>
            <a:r>
              <a:rPr lang="ru-RU" altLang="ru-RU" dirty="0"/>
              <a:t>Второй уровень</a:t>
            </a:r>
          </a:p>
          <a:p>
            <a:pPr lvl="2"/>
            <a:r>
              <a:rPr lang="ru-RU" altLang="ru-RU" dirty="0"/>
              <a:t>Третий уровень</a:t>
            </a:r>
          </a:p>
          <a:p>
            <a:pPr lvl="3"/>
            <a:r>
              <a:rPr lang="ru-RU" altLang="ru-RU" dirty="0"/>
              <a:t>Четвертый уровень</a:t>
            </a:r>
          </a:p>
          <a:p>
            <a:pPr lvl="4"/>
            <a:r>
              <a:rPr lang="ru-RU" altLang="ru-RU" dirty="0"/>
              <a:t>Пятый уровень</a:t>
            </a:r>
          </a:p>
        </p:txBody>
      </p:sp>
      <p:sp>
        <p:nvSpPr>
          <p:cNvPr id="4" name="Дата 3"/>
          <p:cNvSpPr>
            <a:spLocks noGrp="1"/>
          </p:cNvSpPr>
          <p:nvPr>
            <p:ph type="dt" sz="half" idx="2"/>
          </p:nvPr>
        </p:nvSpPr>
        <p:spPr>
          <a:xfrm>
            <a:off x="495300" y="6356350"/>
            <a:ext cx="2311400" cy="365125"/>
          </a:xfrm>
          <a:prstGeom prst="rect">
            <a:avLst/>
          </a:prstGeom>
        </p:spPr>
        <p:txBody>
          <a:bodyPr vert="horz" wrap="square" lIns="91440" tIns="45720" rIns="91440" bIns="45720" numCol="1" anchor="ctr" anchorCtr="0" compatLnSpc="1"/>
          <a:lstStyle>
            <a:lvl1pPr>
              <a:defRPr sz="1200" smtClean="0">
                <a:solidFill>
                  <a:srgbClr val="898989"/>
                </a:solidFill>
              </a:defRPr>
            </a:lvl1pPr>
          </a:lstStyle>
          <a:p>
            <a:pPr marL="0" marR="0" lvl="0" indent="0" algn="l"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5" name="Нижний колонтитул 4"/>
          <p:cNvSpPr>
            <a:spLocks noGrp="1"/>
          </p:cNvSpPr>
          <p:nvPr>
            <p:ph type="ftr" sz="quarter" idx="3"/>
          </p:nvPr>
        </p:nvSpPr>
        <p:spPr>
          <a:xfrm>
            <a:off x="3384550" y="6356350"/>
            <a:ext cx="3136900" cy="365125"/>
          </a:xfrm>
          <a:prstGeom prst="rect">
            <a:avLst/>
          </a:prstGeom>
        </p:spPr>
        <p:txBody>
          <a:bodyPr vert="horz" wrap="square" lIns="91440" tIns="45720" rIns="91440" bIns="45720" numCol="1" anchor="ctr" anchorCtr="0" compatLnSpc="1"/>
          <a:lstStyle>
            <a:lvl1pPr algn="ctr">
              <a:defRPr sz="1200" smtClean="0">
                <a:solidFill>
                  <a:srgbClr val="898989"/>
                </a:solidFill>
              </a:defRPr>
            </a:lvl1pP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200" b="0" i="0" u="none" strike="noStrike" kern="1200" cap="none" spc="0" normalizeH="0" baseline="0" noProof="0">
              <a:ln>
                <a:noFill/>
              </a:ln>
              <a:solidFill>
                <a:srgbClr val="898989"/>
              </a:solidFill>
              <a:effectLst/>
              <a:uLnTx/>
              <a:uFillTx/>
              <a:latin typeface="Calibri" panose="020F0502020204030204" pitchFamily="34" charset="0"/>
              <a:ea typeface="+mn-ea"/>
              <a:cs typeface="Arial" panose="020B0604020202020204" pitchFamily="34" charset="0"/>
            </a:endParaRPr>
          </a:p>
        </p:txBody>
      </p:sp>
      <p:sp>
        <p:nvSpPr>
          <p:cNvPr id="6" name="Номер слайда 5"/>
          <p:cNvSpPr>
            <a:spLocks noGrp="1"/>
          </p:cNvSpPr>
          <p:nvPr>
            <p:ph type="sldNum" sz="quarter" idx="4"/>
          </p:nvPr>
        </p:nvSpPr>
        <p:spPr>
          <a:xfrm>
            <a:off x="7099300" y="6356350"/>
            <a:ext cx="2311400" cy="365125"/>
          </a:xfrm>
          <a:prstGeom prst="rect">
            <a:avLst/>
          </a:prstGeom>
        </p:spPr>
        <p:txBody>
          <a:bodyPr vert="horz" wrap="square" lIns="91440" tIns="45720" rIns="91440" bIns="45720" numCol="1" anchor="ctr" anchorCtr="0" compatLnSpc="1"/>
          <a:lstStyle>
            <a:lvl1pPr algn="r">
              <a:defRPr sz="1200">
                <a:solidFill>
                  <a:srgbClr val="898989"/>
                </a:solidFill>
              </a:defRPr>
            </a:lvl1pPr>
          </a:lstStyle>
          <a:p>
            <a:pPr lvl="0" eaLnBrk="1" hangingPunct="1"/>
            <a:fld id="{9A0DB2DC-4C9A-4742-B13C-FB6460FD3503}" type="slidenum">
              <a:rPr lang="ru-RU" altLang="ru-RU" dirty="0">
                <a:latin typeface="Calibri" panose="020F0502020204030204" pitchFamily="34" charset="0"/>
              </a:rPr>
              <a:pPr lvl="0" eaLnBrk="1" hangingPunct="1"/>
              <a:t>‹#›</a:t>
            </a:fld>
            <a:endParaRPr lang="ru-RU" altLang="ru-RU" dirty="0">
              <a:latin typeface="Calibri" panose="020F0502020204030204" pitchFamily="34" charset="0"/>
            </a:endParaRP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hyperlink" Target="mailto:omp_vko@meteo.kz" TargetMode="External"/><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00960"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graphicFrame>
        <p:nvGraphicFramePr>
          <p:cNvPr id="2056" name="Таблица 2055"/>
          <p:cNvGraphicFramePr/>
          <p:nvPr>
            <p:extLst>
              <p:ext uri="{D42A27DB-BD31-4B8C-83A1-F6EECF244321}">
                <p14:modId xmlns:p14="http://schemas.microsoft.com/office/powerpoint/2010/main" val="2721613966"/>
              </p:ext>
            </p:extLst>
          </p:nvPr>
        </p:nvGraphicFramePr>
        <p:xfrm>
          <a:off x="344488" y="6392863"/>
          <a:ext cx="4465638" cy="347663"/>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3476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2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200" b="1" i="1" dirty="0" smtClean="0">
                          <a:solidFill>
                            <a:srgbClr val="002060"/>
                          </a:solidFill>
                          <a:latin typeface="Times New Roman" panose="02020603050405020304" pitchFamily="18" charset="0"/>
                          <a:cs typeface="Times New Roman" panose="02020603050405020304" pitchFamily="18" charset="0"/>
                        </a:rPr>
                        <a:t> қ.</a:t>
                      </a:r>
                      <a:endParaRPr lang="en-US" altLang="x-none" sz="1200" b="1" i="1" dirty="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sp>
        <p:nvSpPr>
          <p:cNvPr id="17" name="TextBox 7"/>
          <p:cNvSpPr txBox="1"/>
          <p:nvPr/>
        </p:nvSpPr>
        <p:spPr>
          <a:xfrm>
            <a:off x="128588" y="215900"/>
            <a:ext cx="4824413" cy="707886"/>
          </a:xfrm>
          <a:prstGeom prst="rect">
            <a:avLst/>
          </a:prstGeom>
          <a:noFill/>
          <a:ln w="9525">
            <a:noFill/>
          </a:ln>
        </p:spPr>
        <p:txBody>
          <a:bodyPr>
            <a:spAutoFit/>
          </a:bodyPr>
          <a:lstStyle/>
          <a:p>
            <a:pPr algn="ctr"/>
            <a:r>
              <a:rPr lang="ru-RU" altLang="ru-RU" sz="1400" b="1" dirty="0" err="1">
                <a:solidFill>
                  <a:srgbClr val="0070C0"/>
                </a:solidFill>
                <a:latin typeface="Times New Roman" panose="02020603050405020304" pitchFamily="18" charset="0"/>
                <a:cs typeface="Times New Roman" panose="02020603050405020304" pitchFamily="18" charset="0"/>
              </a:rPr>
              <a:t>Қазақстан</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Республикасының</a:t>
            </a:r>
            <a:r>
              <a:rPr lang="ru-RU" altLang="ru-RU" sz="1400" b="1">
                <a:solidFill>
                  <a:srgbClr val="0070C0"/>
                </a:solidFill>
                <a:latin typeface="Times New Roman" panose="02020603050405020304" pitchFamily="18" charset="0"/>
                <a:cs typeface="Times New Roman" panose="02020603050405020304" pitchFamily="18" charset="0"/>
              </a:rPr>
              <a:t> </a:t>
            </a:r>
            <a:r>
              <a:rPr lang="ru-RU" altLang="ru-RU" sz="1400" b="1" smtClean="0">
                <a:solidFill>
                  <a:srgbClr val="0070C0"/>
                </a:solidFill>
                <a:latin typeface="Times New Roman" panose="02020603050405020304" pitchFamily="18" charset="0"/>
                <a:cs typeface="Times New Roman" panose="02020603050405020304" pitchFamily="18" charset="0"/>
              </a:rPr>
              <a:t>Экология </a:t>
            </a:r>
            <a:r>
              <a:rPr lang="ru-RU" altLang="ru-RU" sz="1400" b="1" dirty="0" err="1">
                <a:solidFill>
                  <a:srgbClr val="0070C0"/>
                </a:solidFill>
                <a:latin typeface="Times New Roman" panose="02020603050405020304" pitchFamily="18" charset="0"/>
                <a:cs typeface="Times New Roman" panose="02020603050405020304" pitchFamily="18" charset="0"/>
              </a:rPr>
              <a:t>және</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табиғи</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ресурстар</a:t>
            </a:r>
            <a:r>
              <a:rPr lang="ru-RU" altLang="ru-RU" sz="1400" b="1" dirty="0">
                <a:solidFill>
                  <a:srgbClr val="0070C0"/>
                </a:solidFill>
                <a:latin typeface="Times New Roman" panose="02020603050405020304" pitchFamily="18" charset="0"/>
                <a:cs typeface="Times New Roman" panose="02020603050405020304" pitchFamily="18" charset="0"/>
              </a:rPr>
              <a:t> </a:t>
            </a:r>
            <a:r>
              <a:rPr lang="ru-RU" altLang="ru-RU" sz="1400" b="1" dirty="0" err="1">
                <a:solidFill>
                  <a:srgbClr val="0070C0"/>
                </a:solidFill>
                <a:latin typeface="Times New Roman" panose="02020603050405020304" pitchFamily="18" charset="0"/>
                <a:cs typeface="Times New Roman" panose="02020603050405020304" pitchFamily="18" charset="0"/>
              </a:rPr>
              <a:t>министрлігі</a:t>
            </a:r>
            <a:r>
              <a:rPr lang="ru-RU" altLang="ru-RU" sz="1400" b="1" dirty="0">
                <a:solidFill>
                  <a:srgbClr val="0070C0"/>
                </a:solidFill>
                <a:latin typeface="Times New Roman" panose="02020603050405020304" pitchFamily="18" charset="0"/>
                <a:cs typeface="Times New Roman" panose="02020603050405020304" pitchFamily="18" charset="0"/>
              </a:rPr>
              <a:t> </a:t>
            </a:r>
          </a:p>
          <a:p>
            <a:pPr algn="ctr"/>
            <a:r>
              <a:rPr lang="ru-RU" altLang="ru-RU" sz="1200" b="1" dirty="0">
                <a:solidFill>
                  <a:srgbClr val="0070C0"/>
                </a:solidFill>
                <a:latin typeface="Times New Roman" panose="02020603050405020304" pitchFamily="18" charset="0"/>
                <a:cs typeface="Times New Roman" panose="02020603050405020304" pitchFamily="18" charset="0"/>
              </a:rPr>
              <a:t>«КАЗГИДРОМЕТ» РМК</a:t>
            </a:r>
            <a:endParaRPr lang="ru-RU" altLang="ru-RU" sz="1200" b="1" dirty="0">
              <a:solidFill>
                <a:srgbClr val="0070C0"/>
              </a:solidFill>
              <a:latin typeface="Times New Roman" panose="02020603050405020304" pitchFamily="18" charset="0"/>
              <a:ea typeface="Times New Roman" panose="02020603050405020304" pitchFamily="18" charset="0"/>
            </a:endParaRPr>
          </a:p>
        </p:txBody>
      </p:sp>
      <p:pic>
        <p:nvPicPr>
          <p:cNvPr id="18" name="Рисунок 1"/>
          <p:cNvPicPr>
            <a:picLocks noChangeAspect="1"/>
          </p:cNvPicPr>
          <p:nvPr/>
        </p:nvPicPr>
        <p:blipFill>
          <a:blip r:embed="rId2" cstate="print"/>
          <a:srcRect t="17818" b="17471"/>
          <a:stretch>
            <a:fillRect/>
          </a:stretch>
        </p:blipFill>
        <p:spPr>
          <a:xfrm>
            <a:off x="1352600" y="1023798"/>
            <a:ext cx="2028825" cy="1312863"/>
          </a:xfrm>
          <a:prstGeom prst="rect">
            <a:avLst/>
          </a:prstGeom>
          <a:noFill/>
          <a:ln w="9525">
            <a:noFill/>
          </a:ln>
        </p:spPr>
      </p:pic>
      <p:graphicFrame>
        <p:nvGraphicFramePr>
          <p:cNvPr id="19" name="Таблица 18"/>
          <p:cNvGraphicFramePr/>
          <p:nvPr>
            <p:extLst>
              <p:ext uri="{D42A27DB-BD31-4B8C-83A1-F6EECF244321}">
                <p14:modId xmlns:p14="http://schemas.microsoft.com/office/powerpoint/2010/main" val="455323081"/>
              </p:ext>
            </p:extLst>
          </p:nvPr>
        </p:nvGraphicFramePr>
        <p:xfrm>
          <a:off x="307975" y="2515344"/>
          <a:ext cx="4465638" cy="2209800"/>
        </p:xfrm>
        <a:graphic>
          <a:graphicData uri="http://schemas.openxmlformats.org/drawingml/2006/table">
            <a:tbl>
              <a:tblPr/>
              <a:tblGrid>
                <a:gridCol w="4465638">
                  <a:extLst>
                    <a:ext uri="{9D8B030D-6E8A-4147-A177-3AD203B41FA5}">
                      <a16:colId xmlns:a16="http://schemas.microsoft.com/office/drawing/2014/main" xmlns="" val="20000"/>
                    </a:ext>
                  </a:extLst>
                </a:gridCol>
              </a:tblGrid>
              <a:tr h="2136249">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hangingPunct="1">
                        <a:buNone/>
                      </a:pPr>
                      <a:r>
                        <a:rPr lang="ru-RU" altLang="x-none" sz="1600" b="1" i="1" dirty="0" err="1" smtClean="0">
                          <a:solidFill>
                            <a:srgbClr val="002060"/>
                          </a:solidFill>
                          <a:latin typeface="Times New Roman" panose="02020603050405020304" pitchFamily="18" charset="0"/>
                          <a:cs typeface="Times New Roman" panose="02020603050405020304" pitchFamily="18" charset="0"/>
                        </a:rPr>
                        <a:t>Риддер</a:t>
                      </a:r>
                      <a:r>
                        <a:rPr lang="ru-RU" altLang="x-none" sz="1600" b="1" i="1" dirty="0" smtClean="0">
                          <a:solidFill>
                            <a:srgbClr val="002060"/>
                          </a:solidFill>
                          <a:latin typeface="Times New Roman" panose="02020603050405020304" pitchFamily="18" charset="0"/>
                          <a:cs typeface="Times New Roman" panose="02020603050405020304" pitchFamily="18" charset="0"/>
                        </a:rPr>
                        <a:t> </a:t>
                      </a:r>
                      <a:r>
                        <a:rPr lang="kk-KZ" altLang="x-none" sz="1600" b="1" i="1" dirty="0" smtClean="0">
                          <a:solidFill>
                            <a:srgbClr val="002060"/>
                          </a:solidFill>
                          <a:latin typeface="Times New Roman" panose="02020603050405020304" pitchFamily="18" charset="0"/>
                          <a:cs typeface="Times New Roman" panose="02020603050405020304" pitchFamily="18" charset="0"/>
                        </a:rPr>
                        <a:t>қаласы</a:t>
                      </a:r>
                    </a:p>
                    <a:p>
                      <a:pPr lvl="0" algn="ctr" eaLnBrk="1" hangingPunct="1">
                        <a:buNone/>
                      </a:pPr>
                      <a:endParaRPr lang="ru-RU"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№59 АУА БАССЕЙНІ ЖАҒДАЙЫНЫҢ</a:t>
                      </a:r>
                    </a:p>
                    <a:p>
                      <a:pPr lvl="0" algn="ctr" eaLnBrk="1" hangingPunct="1">
                        <a:buNone/>
                      </a:pPr>
                      <a:endParaRPr lang="kk-KZ" altLang="x-none" sz="16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r>
                        <a:rPr lang="kk-KZ" altLang="x-none" sz="1600" b="1" i="1" dirty="0" smtClean="0">
                          <a:solidFill>
                            <a:srgbClr val="002060"/>
                          </a:solidFill>
                          <a:latin typeface="Times New Roman" panose="02020603050405020304" pitchFamily="18" charset="0"/>
                          <a:cs typeface="Times New Roman" panose="02020603050405020304" pitchFamily="18" charset="0"/>
                        </a:rPr>
                        <a:t>КҮНДЕЛІКТІ</a:t>
                      </a:r>
                      <a:r>
                        <a:rPr lang="kk-KZ" altLang="x-none" sz="1600" b="1" i="1" baseline="0" dirty="0" smtClean="0">
                          <a:solidFill>
                            <a:srgbClr val="002060"/>
                          </a:solidFill>
                          <a:latin typeface="Times New Roman" panose="02020603050405020304" pitchFamily="18" charset="0"/>
                          <a:cs typeface="Times New Roman" panose="02020603050405020304" pitchFamily="18" charset="0"/>
                        </a:rPr>
                        <a:t> БЮЛЛЕТЕНІ</a:t>
                      </a:r>
                      <a:r>
                        <a:rPr lang="en-US" altLang="x-none" sz="1600" b="1" i="1" dirty="0" smtClean="0">
                          <a:solidFill>
                            <a:srgbClr val="002060"/>
                          </a:solidFill>
                          <a:latin typeface="Times New Roman" panose="02020603050405020304" pitchFamily="18" charset="0"/>
                          <a:cs typeface="Times New Roman" panose="02020603050405020304" pitchFamily="18" charset="0"/>
                        </a:rPr>
                        <a:t> </a:t>
                      </a:r>
                    </a:p>
                    <a:p>
                      <a:pPr lvl="0" algn="ctr" eaLnBrk="1" hangingPunct="1">
                        <a:buNone/>
                      </a:pPr>
                      <a:endParaRPr lang="zh-CN"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400" b="1" i="1" dirty="0" smtClean="0">
                        <a:solidFill>
                          <a:srgbClr val="002060"/>
                        </a:solidFill>
                        <a:latin typeface="Times New Roman" panose="02020603050405020304" pitchFamily="18" charset="0"/>
                        <a:cs typeface="Times New Roman" panose="02020603050405020304" pitchFamily="18" charset="0"/>
                      </a:endParaRPr>
                    </a:p>
                    <a:p>
                      <a:pPr lvl="0" algn="ctr" eaLnBrk="1" hangingPunct="1">
                        <a:buNone/>
                      </a:pPr>
                      <a:endParaRPr lang="en-US" altLang="x-none" sz="1100" dirty="0" smtClean="0">
                        <a:solidFill>
                          <a:srgbClr val="000000"/>
                        </a:solidFill>
                        <a:latin typeface="Times New Roman" panose="02020603050405020304" pitchFamily="18" charset="0"/>
                        <a:cs typeface="Times New Roman" panose="02020603050405020304" pitchFamily="18" charset="0"/>
                      </a:endParaRPr>
                    </a:p>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tabLst/>
                        <a:defRPr/>
                      </a:pPr>
                      <a:r>
                        <a:rPr lang="kk-KZ" altLang="zh-CN" sz="1200" b="1" i="1" dirty="0" smtClean="0">
                          <a:solidFill>
                            <a:srgbClr val="002060"/>
                          </a:solidFill>
                          <a:latin typeface="Times New Roman" panose="02020603050405020304" pitchFamily="18" charset="0"/>
                          <a:cs typeface="Times New Roman" panose="02020603050405020304" pitchFamily="18" charset="0"/>
                        </a:rPr>
                        <a:t>2024</a:t>
                      </a:r>
                      <a:r>
                        <a:rPr lang="kk-KZ" altLang="zh-CN" sz="1200" b="1" i="1" baseline="0" dirty="0" smtClean="0">
                          <a:solidFill>
                            <a:srgbClr val="002060"/>
                          </a:solidFill>
                          <a:latin typeface="Times New Roman" panose="02020603050405020304" pitchFamily="18" charset="0"/>
                          <a:cs typeface="Times New Roman" panose="02020603050405020304" pitchFamily="18" charset="0"/>
                        </a:rPr>
                        <a:t> жыл 28 ақпан</a:t>
                      </a:r>
                      <a:endParaRPr lang="zh-CN" altLang="x-none" sz="1200" b="1" i="1" dirty="0" smtClean="0">
                        <a:solidFill>
                          <a:srgbClr val="002060"/>
                        </a:solidFill>
                        <a:latin typeface="Times New Roman" panose="02020603050405020304" pitchFamily="18" charset="0"/>
                        <a:cs typeface="Times New Roman" panose="02020603050405020304" pitchFamily="18" charset="0"/>
                      </a:endParaRPr>
                    </a:p>
                  </a:txBody>
                  <a:tcPr marL="114329" marR="114329"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bl>
          </a:graphicData>
        </a:graphic>
      </p:graphicFrame>
      <p:graphicFrame>
        <p:nvGraphicFramePr>
          <p:cNvPr id="24" name="Таблица 23"/>
          <p:cNvGraphicFramePr/>
          <p:nvPr>
            <p:extLst>
              <p:ext uri="{D42A27DB-BD31-4B8C-83A1-F6EECF244321}">
                <p14:modId xmlns:p14="http://schemas.microsoft.com/office/powerpoint/2010/main" val="1278980928"/>
              </p:ext>
            </p:extLst>
          </p:nvPr>
        </p:nvGraphicFramePr>
        <p:xfrm>
          <a:off x="5015347" y="6392122"/>
          <a:ext cx="4789072" cy="465878"/>
        </p:xfrm>
        <a:graphic>
          <a:graphicData uri="http://schemas.openxmlformats.org/drawingml/2006/table">
            <a:tbl>
              <a:tblPr/>
              <a:tblGrid>
                <a:gridCol w="4789072">
                  <a:extLst>
                    <a:ext uri="{9D8B030D-6E8A-4147-A177-3AD203B41FA5}">
                      <a16:colId xmlns:a16="http://schemas.microsoft.com/office/drawing/2014/main" xmlns="" val="20000"/>
                    </a:ext>
                  </a:extLst>
                </a:gridCol>
              </a:tblGrid>
              <a:tr h="310585">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r>
                        <a:rPr lang="ru-RU" sz="700" i="1" dirty="0" smtClean="0">
                          <a:latin typeface="Times New Roman" panose="02020603050405020304" pitchFamily="18" charset="0"/>
                          <a:cs typeface="Times New Roman" panose="02020603050405020304" pitchFamily="18" charset="0"/>
                        </a:rPr>
                        <a:t>«Об утверждении Гигиенических нормативов к атмосферному</a:t>
                      </a:r>
                      <a:r>
                        <a:rPr lang="ru-RU" sz="700" i="1" baseline="0" dirty="0" smtClean="0">
                          <a:latin typeface="Times New Roman" panose="02020603050405020304" pitchFamily="18" charset="0"/>
                          <a:cs typeface="Times New Roman" panose="02020603050405020304" pitchFamily="18" charset="0"/>
                        </a:rPr>
                        <a:t> воздуху в городских и сельских населенных пунктах, на территориях промышленных организаций» (от 2 августа 2022 года № )Р ДСМ-70.)</a:t>
                      </a:r>
                      <a:endParaRPr lang="ru-RU" altLang="en-US" sz="700" i="1" dirty="0">
                        <a:solidFill>
                          <a:srgbClr val="000000"/>
                        </a:solidFill>
                        <a:latin typeface="Times New Roman" panose="02020603050405020304" pitchFamily="18" charset="0"/>
                        <a:ea typeface="Times New Roman" panose="02020603050405020304" pitchFamily="18"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15529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just" eaLnBrk="1" hangingPunct="1">
                        <a:buNone/>
                      </a:pPr>
                      <a:endParaRPr lang="ru-RU" altLang="en-US" sz="700" i="1" dirty="0">
                        <a:solidFill>
                          <a:srgbClr val="000000"/>
                        </a:solidFill>
                        <a:latin typeface="Calibri" panose="020F0502020204030204" pitchFamily="34" charset="0"/>
                      </a:endParaRPr>
                    </a:p>
                  </a:txBody>
                  <a:tcPr marL="0" marR="0" marT="0" marB="0">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
        <p:nvSpPr>
          <p:cNvPr id="14" name="Прямоугольник 21"/>
          <p:cNvSpPr/>
          <p:nvPr/>
        </p:nvSpPr>
        <p:spPr>
          <a:xfrm>
            <a:off x="4964130" y="3682969"/>
            <a:ext cx="4840289" cy="276999"/>
          </a:xfrm>
          <a:prstGeom prst="rect">
            <a:avLst/>
          </a:prstGeom>
          <a:noFill/>
          <a:ln w="9525">
            <a:noFill/>
          </a:ln>
        </p:spPr>
        <p:txBody>
          <a:bodyPr wrap="square">
            <a:spAutoFit/>
          </a:bodyPr>
          <a:lstStyle/>
          <a:p>
            <a:pPr algn="ctr"/>
            <a:r>
              <a:rPr lang="ru-RU" altLang="ru-RU" sz="1200" b="1" dirty="0" smtClean="0">
                <a:latin typeface="Times New Roman" panose="02020603050405020304" pitchFamily="18" charset="0"/>
                <a:cs typeface="Times New Roman" panose="02020603050405020304" pitchFamily="18" charset="0"/>
              </a:rPr>
              <a:t>2024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28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Риддер</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a:latin typeface="Times New Roman" panose="02020603050405020304" pitchFamily="18" charset="0"/>
                <a:cs typeface="Times New Roman" panose="02020603050405020304" pitchFamily="18" charset="0"/>
              </a:rPr>
              <a:t>қ. </a:t>
            </a:r>
            <a:r>
              <a:rPr lang="ru-RU" altLang="ru-RU" sz="1200" b="1" dirty="0" err="1">
                <a:latin typeface="Times New Roman" panose="02020603050405020304" pitchFamily="18" charset="0"/>
                <a:cs typeface="Times New Roman" panose="02020603050405020304" pitchFamily="18" charset="0"/>
              </a:rPr>
              <a:t>атмосфералық</a:t>
            </a:r>
            <a:r>
              <a:rPr lang="ru-RU" altLang="ru-RU" sz="1200" b="1" dirty="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ауасының</a:t>
            </a:r>
            <a:r>
              <a:rPr lang="ru-RU" altLang="ru-RU" sz="1200" b="1" dirty="0" smtClean="0">
                <a:latin typeface="Times New Roman" panose="02020603050405020304" pitchFamily="18" charset="0"/>
                <a:cs typeface="Times New Roman" panose="02020603050405020304" pitchFamily="18" charset="0"/>
              </a:rPr>
              <a:t> </a:t>
            </a:r>
            <a:r>
              <a:rPr lang="ru-RU" altLang="ru-RU" sz="1200" b="1" dirty="0" err="1" smtClean="0">
                <a:latin typeface="Times New Roman" panose="02020603050405020304" pitchFamily="18" charset="0"/>
                <a:cs typeface="Times New Roman" panose="02020603050405020304" pitchFamily="18" charset="0"/>
              </a:rPr>
              <a:t>жағдайы</a:t>
            </a:r>
            <a:endParaRPr lang="ru-RU" altLang="en-US" sz="1200" i="1" dirty="0">
              <a:solidFill>
                <a:srgbClr val="000000"/>
              </a:solidFill>
              <a:latin typeface="Times New Roman" panose="02020603050405020304" pitchFamily="18" charset="0"/>
              <a:ea typeface="Times New Roman" panose="02020603050405020304" pitchFamily="18" charset="0"/>
              <a:cs typeface="Times New Roman" panose="02020603050405020304" pitchFamily="18" charset="0"/>
            </a:endParaRPr>
          </a:p>
        </p:txBody>
      </p:sp>
      <p:sp>
        <p:nvSpPr>
          <p:cNvPr id="16" name="Прямоугольник 15"/>
          <p:cNvSpPr/>
          <p:nvPr/>
        </p:nvSpPr>
        <p:spPr>
          <a:xfrm>
            <a:off x="4966623" y="133501"/>
            <a:ext cx="4794914" cy="2123658"/>
          </a:xfrm>
          <a:prstGeom prst="rect">
            <a:avLst/>
          </a:prstGeom>
        </p:spPr>
        <p:txBody>
          <a:bodyPr wrap="square">
            <a:spAutoFit/>
          </a:bodyPr>
          <a:lstStyle/>
          <a:p>
            <a:pPr algn="ctr">
              <a:spcBef>
                <a:spcPts val="0"/>
              </a:spcBef>
              <a:defRPr/>
            </a:pPr>
            <a:r>
              <a:rPr lang="kk-KZ" altLang="ru-RU" sz="1200" b="1" dirty="0">
                <a:latin typeface="Times New Roman" panose="02020603050405020304" pitchFamily="18" charset="0"/>
                <a:cs typeface="Times New Roman" panose="02020603050405020304" pitchFamily="18" charset="0"/>
              </a:rPr>
              <a:t>Риддер</a:t>
            </a:r>
            <a:r>
              <a:rPr lang="ru-RU" altLang="ru-RU" sz="1200" b="1" dirty="0">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қаласы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бойынша</a:t>
            </a:r>
            <a:r>
              <a:rPr lang="ru-RU" altLang="ru-RU" sz="1200" b="1" dirty="0">
                <a:solidFill>
                  <a:prstClr val="black"/>
                </a:solidFill>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ауа-райы</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болжамы</a:t>
            </a:r>
            <a:r>
              <a:rPr lang="ru-RU" altLang="ru-RU" sz="1200" b="1" dirty="0">
                <a:latin typeface="Times New Roman" panose="02020603050405020304" pitchFamily="18" charset="0"/>
                <a:cs typeface="Times New Roman" panose="02020603050405020304" pitchFamily="18" charset="0"/>
              </a:rPr>
              <a:t> </a:t>
            </a:r>
          </a:p>
          <a:p>
            <a:pPr algn="ctr">
              <a:spcBef>
                <a:spcPts val="0"/>
              </a:spcBef>
              <a:defRPr/>
            </a:pPr>
            <a:r>
              <a:rPr lang="ru-RU" altLang="ru-RU" sz="1200" b="1" dirty="0">
                <a:latin typeface="Times New Roman" panose="02020603050405020304" pitchFamily="18" charset="0"/>
                <a:cs typeface="Times New Roman" panose="02020603050405020304" pitchFamily="18" charset="0"/>
              </a:rPr>
              <a:t>202</a:t>
            </a:r>
            <a:r>
              <a:rPr lang="en-US" altLang="ru-RU" sz="1200" b="1" dirty="0">
                <a:latin typeface="Times New Roman" panose="02020603050405020304" pitchFamily="18" charset="0"/>
                <a:cs typeface="Times New Roman" panose="02020603050405020304" pitchFamily="18" charset="0"/>
              </a:rPr>
              <a:t>4</a:t>
            </a:r>
            <a:r>
              <a:rPr lang="ru-RU" altLang="ru-RU" sz="1200" b="1" dirty="0">
                <a:latin typeface="Times New Roman" panose="02020603050405020304" pitchFamily="18" charset="0"/>
                <a:cs typeface="Times New Roman" panose="02020603050405020304" pitchFamily="18" charset="0"/>
              </a:rPr>
              <a:t> </a:t>
            </a:r>
            <a:r>
              <a:rPr lang="ru-RU" altLang="ru-RU" sz="1200" b="1" dirty="0" err="1">
                <a:latin typeface="Times New Roman" panose="02020603050405020304" pitchFamily="18" charset="0"/>
                <a:cs typeface="Times New Roman" panose="02020603050405020304" pitchFamily="18" charset="0"/>
              </a:rPr>
              <a:t>жылғы</a:t>
            </a:r>
            <a:r>
              <a:rPr lang="ru-RU" altLang="ru-RU" sz="1200" b="1" dirty="0">
                <a:latin typeface="Times New Roman" panose="02020603050405020304" pitchFamily="18" charset="0"/>
                <a:cs typeface="Times New Roman" panose="02020603050405020304" pitchFamily="18" charset="0"/>
              </a:rPr>
              <a:t> </a:t>
            </a:r>
            <a:r>
              <a:rPr lang="ru-RU" altLang="ru-RU" sz="1200" b="1" dirty="0" smtClean="0">
                <a:latin typeface="Times New Roman" panose="02020603050405020304" pitchFamily="18" charset="0"/>
                <a:cs typeface="Times New Roman" panose="02020603050405020304" pitchFamily="18" charset="0"/>
              </a:rPr>
              <a:t>29 </a:t>
            </a:r>
            <a:r>
              <a:rPr lang="ru-RU" altLang="ru-RU" sz="1200" b="1" dirty="0" err="1" smtClean="0">
                <a:latin typeface="Times New Roman" panose="02020603050405020304" pitchFamily="18" charset="0"/>
                <a:cs typeface="Times New Roman" panose="02020603050405020304" pitchFamily="18" charset="0"/>
              </a:rPr>
              <a:t>ақпан</a:t>
            </a:r>
            <a:r>
              <a:rPr lang="kk-KZ" altLang="ru-RU" sz="1200" b="1" dirty="0" smtClean="0">
                <a:latin typeface="Times New Roman" panose="02020603050405020304" pitchFamily="18" charset="0"/>
                <a:cs typeface="Times New Roman" panose="02020603050405020304" pitchFamily="18" charset="0"/>
              </a:rPr>
              <a:t>ға</a:t>
            </a:r>
            <a:endParaRPr lang="en-US" altLang="ru-RU" sz="1200" b="1" dirty="0" smtClean="0">
              <a:latin typeface="Times New Roman" panose="02020603050405020304" pitchFamily="18" charset="0"/>
              <a:cs typeface="Times New Roman" panose="02020603050405020304" pitchFamily="18" charset="0"/>
            </a:endParaRPr>
          </a:p>
          <a:p>
            <a:pPr lvl="0" algn="ctr">
              <a:spcBef>
                <a:spcPts val="0"/>
              </a:spcBef>
              <a:defRPr/>
            </a:pPr>
            <a:r>
              <a:rPr lang="kk-KZ" altLang="ru-RU" sz="1200" b="1" dirty="0" smtClean="0">
                <a:solidFill>
                  <a:prstClr val="black"/>
                </a:solidFill>
                <a:latin typeface="Times New Roman" pitchFamily="18" charset="0"/>
                <a:cs typeface="Times New Roman" pitchFamily="18" charset="0"/>
              </a:rPr>
              <a:t>28 ақпан сағ. </a:t>
            </a:r>
            <a:r>
              <a:rPr lang="ru-RU" altLang="ru-RU" sz="1200" b="1" dirty="0">
                <a:solidFill>
                  <a:prstClr val="black"/>
                </a:solidFill>
                <a:latin typeface="Times New Roman" panose="02020603050405020304" pitchFamily="18" charset="0"/>
                <a:cs typeface="Times New Roman" panose="02020603050405020304" pitchFamily="18" charset="0"/>
              </a:rPr>
              <a:t>21-ден </a:t>
            </a:r>
            <a:r>
              <a:rPr lang="ru-RU" altLang="ru-RU" sz="1200" b="1" dirty="0" smtClean="0">
                <a:solidFill>
                  <a:prstClr val="black"/>
                </a:solidFill>
                <a:latin typeface="Times New Roman" panose="02020603050405020304" pitchFamily="18" charset="0"/>
                <a:cs typeface="Times New Roman" panose="02020603050405020304" pitchFamily="18" charset="0"/>
              </a:rPr>
              <a:t>29 </a:t>
            </a:r>
            <a:r>
              <a:rPr lang="ru-RU" altLang="ru-RU" sz="1200" b="1" dirty="0" err="1" smtClean="0">
                <a:solidFill>
                  <a:prstClr val="black"/>
                </a:solidFill>
                <a:latin typeface="Times New Roman" panose="02020603050405020304" pitchFamily="18" charset="0"/>
                <a:cs typeface="Times New Roman" panose="02020603050405020304" pitchFamily="18" charset="0"/>
              </a:rPr>
              <a:t>акпан</a:t>
            </a:r>
            <a:r>
              <a:rPr lang="kk-KZ" altLang="ru-RU" sz="1200" b="1" dirty="0" smtClean="0">
                <a:solidFill>
                  <a:prstClr val="black"/>
                </a:solidFill>
                <a:latin typeface="Times New Roman" panose="02020603050405020304" pitchFamily="18" charset="0"/>
                <a:cs typeface="Times New Roman" panose="02020603050405020304" pitchFamily="18" charset="0"/>
              </a:rPr>
              <a:t> </a:t>
            </a:r>
            <a:r>
              <a:rPr lang="ru-RU" altLang="ru-RU" sz="1200" b="1" dirty="0" err="1">
                <a:solidFill>
                  <a:prstClr val="black"/>
                </a:solidFill>
                <a:latin typeface="Times New Roman" panose="02020603050405020304" pitchFamily="18" charset="0"/>
                <a:cs typeface="Times New Roman" panose="02020603050405020304" pitchFamily="18" charset="0"/>
              </a:rPr>
              <a:t>сағ</a:t>
            </a:r>
            <a:r>
              <a:rPr lang="ru-RU" altLang="ru-RU" sz="1200" b="1" dirty="0">
                <a:solidFill>
                  <a:prstClr val="black"/>
                </a:solidFill>
                <a:latin typeface="Times New Roman" panose="02020603050405020304" pitchFamily="18" charset="0"/>
                <a:cs typeface="Times New Roman" panose="02020603050405020304" pitchFamily="18" charset="0"/>
              </a:rPr>
              <a:t>. 21-ге </a:t>
            </a:r>
            <a:r>
              <a:rPr lang="ru-RU" altLang="ru-RU" sz="1200" b="1" dirty="0" err="1">
                <a:solidFill>
                  <a:prstClr val="black"/>
                </a:solidFill>
                <a:latin typeface="Times New Roman" panose="02020603050405020304" pitchFamily="18" charset="0"/>
                <a:cs typeface="Times New Roman" panose="02020603050405020304" pitchFamily="18" charset="0"/>
              </a:rPr>
              <a:t>дейін</a:t>
            </a:r>
            <a:endParaRPr lang="ru-RU" altLang="ru-RU" sz="1200" b="1" dirty="0">
              <a:solidFill>
                <a:prstClr val="black"/>
              </a:solidFill>
              <a:latin typeface="Times New Roman" panose="02020603050405020304" pitchFamily="18" charset="0"/>
              <a:cs typeface="Times New Roman" panose="02020603050405020304" pitchFamily="18" charset="0"/>
            </a:endParaRPr>
          </a:p>
          <a:p>
            <a:pPr algn="just">
              <a:spcBef>
                <a:spcPts val="0"/>
              </a:spcBef>
              <a:defRPr/>
            </a:pPr>
            <a:r>
              <a:rPr lang="kk-KZ" sz="1200" dirty="0">
                <a:latin typeface="Times New Roman" panose="02020603050405020304" pitchFamily="18" charset="0"/>
                <a:ea typeface="Calibri" panose="020F0502020204030204" pitchFamily="34" charset="0"/>
              </a:rPr>
              <a:t> </a:t>
            </a:r>
            <a:r>
              <a:rPr lang="kk-KZ" sz="1200" dirty="0" smtClean="0">
                <a:latin typeface="Times New Roman" panose="02020603050405020304" pitchFamily="18" charset="0"/>
                <a:ea typeface="Calibri" panose="020F0502020204030204" pitchFamily="34" charset="0"/>
              </a:rPr>
              <a:t> </a:t>
            </a:r>
            <a:r>
              <a:rPr lang="kk-KZ" sz="1200" dirty="0" smtClean="0">
                <a:solidFill>
                  <a:prstClr val="black"/>
                </a:solidFill>
                <a:latin typeface="Times New Roman" pitchFamily="18" charset="0"/>
                <a:cs typeface="Times New Roman" pitchFamily="18" charset="0"/>
              </a:rPr>
              <a:t>Көшпелі бұ</a:t>
            </a:r>
            <a:r>
              <a:rPr lang="kk-KZ" sz="1200" dirty="0" smtClean="0">
                <a:latin typeface="Times New Roman" panose="02020603050405020304" pitchFamily="18" charset="0"/>
                <a:ea typeface="Calibri" panose="020F0502020204030204" pitchFamily="34" charset="0"/>
              </a:rPr>
              <a:t>лтты</a:t>
            </a:r>
            <a:r>
              <a:rPr lang="kk-KZ" sz="1200" dirty="0" smtClean="0">
                <a:solidFill>
                  <a:prstClr val="black"/>
                </a:solidFill>
                <a:latin typeface="Times New Roman" pitchFamily="18" charset="0"/>
                <a:cs typeface="Times New Roman" pitchFamily="18" charset="0"/>
              </a:rPr>
              <a:t>, жауын-шашынсыз.</a:t>
            </a:r>
            <a:r>
              <a:rPr lang="ru-RU" sz="1200" dirty="0" smtClean="0">
                <a:solidFill>
                  <a:prstClr val="black"/>
                </a:solidFill>
                <a:latin typeface="Times New Roman" pitchFamily="18" charset="0"/>
                <a:cs typeface="Times New Roman" pitchFamily="18" charset="0"/>
              </a:rPr>
              <a:t> </a:t>
            </a:r>
            <a:r>
              <a:rPr lang="ru-RU" sz="1200" dirty="0" err="1">
                <a:solidFill>
                  <a:prstClr val="black"/>
                </a:solidFill>
                <a:latin typeface="Times New Roman" pitchFamily="18" charset="0"/>
                <a:cs typeface="Times New Roman" pitchFamily="18" charset="0"/>
              </a:rPr>
              <a:t>Жел</a:t>
            </a:r>
            <a:r>
              <a:rPr lang="ru-RU" sz="1200" dirty="0">
                <a:solidFill>
                  <a:prstClr val="black"/>
                </a:solidFill>
                <a:latin typeface="Times New Roman" pitchFamily="18" charset="0"/>
                <a:cs typeface="Times New Roman" pitchFamily="18" charset="0"/>
              </a:rPr>
              <a:t> </a:t>
            </a:r>
            <a:r>
              <a:rPr lang="kk-KZ" sz="1200" smtClean="0">
                <a:solidFill>
                  <a:prstClr val="black"/>
                </a:solidFill>
                <a:latin typeface="Times New Roman" pitchFamily="18" charset="0"/>
                <a:cs typeface="Times New Roman" pitchFamily="18" charset="0"/>
              </a:rPr>
              <a:t>шығыстан, оңтүстік-шығыстан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a:solidFill>
                  <a:prstClr val="black"/>
                </a:solidFill>
                <a:latin typeface="Times New Roman" pitchFamily="18" charset="0"/>
                <a:cs typeface="Times New Roman" pitchFamily="18" charset="0"/>
              </a:rPr>
              <a:t>м/с. Ауа температурасы түнде </a:t>
            </a:r>
            <a:r>
              <a:rPr lang="kk-KZ" sz="1200" dirty="0" smtClean="0">
                <a:solidFill>
                  <a:prstClr val="black"/>
                </a:solidFill>
                <a:latin typeface="Times New Roman" pitchFamily="18" charset="0"/>
                <a:cs typeface="Times New Roman" pitchFamily="18" charset="0"/>
              </a:rPr>
              <a:t>20-22°, </a:t>
            </a:r>
            <a:r>
              <a:rPr lang="kk-KZ" sz="1200" dirty="0">
                <a:solidFill>
                  <a:prstClr val="black"/>
                </a:solidFill>
                <a:latin typeface="Times New Roman" pitchFamily="18" charset="0"/>
                <a:cs typeface="Times New Roman" pitchFamily="18" charset="0"/>
              </a:rPr>
              <a:t>күндіз </a:t>
            </a:r>
            <a:r>
              <a:rPr lang="kk-KZ" sz="1200" dirty="0" smtClean="0">
                <a:solidFill>
                  <a:prstClr val="black"/>
                </a:solidFill>
                <a:latin typeface="Times New Roman" pitchFamily="18" charset="0"/>
                <a:cs typeface="Times New Roman" pitchFamily="18" charset="0"/>
              </a:rPr>
              <a:t>3-5° </a:t>
            </a:r>
            <a:r>
              <a:rPr lang="kk-KZ" sz="1200" dirty="0">
                <a:solidFill>
                  <a:prstClr val="black"/>
                </a:solidFill>
                <a:latin typeface="Times New Roman" pitchFamily="18" charset="0"/>
                <a:cs typeface="Times New Roman" pitchFamily="18" charset="0"/>
              </a:rPr>
              <a:t>аяз болады.</a:t>
            </a:r>
          </a:p>
          <a:p>
            <a:pPr algn="ctr">
              <a:spcBef>
                <a:spcPts val="0"/>
              </a:spcBef>
              <a:defRPr/>
            </a:pPr>
            <a:endParaRPr lang="ru-RU" altLang="ru-RU" sz="1200" b="1" dirty="0" smtClean="0">
              <a:latin typeface="Times New Roman" pitchFamily="18" charset="0"/>
              <a:cs typeface="Times New Roman" pitchFamily="18" charset="0"/>
            </a:endParaRPr>
          </a:p>
          <a:p>
            <a:pPr algn="ctr">
              <a:spcBef>
                <a:spcPts val="0"/>
              </a:spcBef>
              <a:defRPr/>
            </a:pPr>
            <a:r>
              <a:rPr lang="ru-RU" altLang="ru-RU" sz="1200" b="1" dirty="0" smtClean="0">
                <a:latin typeface="Times New Roman" pitchFamily="18" charset="0"/>
                <a:cs typeface="Times New Roman" pitchFamily="18" charset="0"/>
              </a:rPr>
              <a:t>2024 </a:t>
            </a:r>
            <a:r>
              <a:rPr lang="ru-RU" altLang="ru-RU" sz="1200" b="1" dirty="0" err="1">
                <a:latin typeface="Times New Roman" pitchFamily="18" charset="0"/>
                <a:cs typeface="Times New Roman" pitchFamily="18" charset="0"/>
              </a:rPr>
              <a:t>жылғы</a:t>
            </a:r>
            <a:r>
              <a:rPr lang="ru-RU" altLang="ru-RU" sz="1200" b="1" dirty="0">
                <a:latin typeface="Times New Roman" pitchFamily="18" charset="0"/>
                <a:cs typeface="Times New Roman" pitchFamily="18" charset="0"/>
              </a:rPr>
              <a:t> </a:t>
            </a:r>
            <a:r>
              <a:rPr lang="ru-RU" altLang="ru-RU" sz="1200" b="1" dirty="0" smtClean="0">
                <a:latin typeface="Times New Roman" pitchFamily="18" charset="0"/>
                <a:cs typeface="Times New Roman" pitchFamily="18" charset="0"/>
              </a:rPr>
              <a:t>01 </a:t>
            </a:r>
            <a:r>
              <a:rPr lang="ru-RU" altLang="ru-RU" sz="1200" b="1" dirty="0" err="1" smtClean="0">
                <a:latin typeface="Times New Roman" pitchFamily="18" charset="0"/>
                <a:cs typeface="Times New Roman" pitchFamily="18" charset="0"/>
              </a:rPr>
              <a:t>наурызға</a:t>
            </a:r>
            <a:endParaRPr lang="ru-RU" altLang="ru-RU" sz="1200" b="1" dirty="0">
              <a:latin typeface="Times New Roman" pitchFamily="18" charset="0"/>
              <a:cs typeface="Times New Roman" pitchFamily="18" charset="0"/>
            </a:endParaRPr>
          </a:p>
          <a:p>
            <a:pPr indent="182563" algn="ctr">
              <a:spcBef>
                <a:spcPts val="0"/>
              </a:spcBef>
              <a:defRPr/>
            </a:pPr>
            <a:r>
              <a:rPr lang="kk-KZ" altLang="ru-RU" sz="1200" b="1" dirty="0" smtClean="0">
                <a:latin typeface="Times New Roman" pitchFamily="18" charset="0"/>
                <a:cs typeface="Times New Roman" pitchFamily="18" charset="0"/>
              </a:rPr>
              <a:t>29 ақпан </a:t>
            </a:r>
            <a:r>
              <a:rPr lang="ru-RU" sz="1200" b="1" dirty="0" err="1">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21-ден </a:t>
            </a:r>
            <a:r>
              <a:rPr lang="ru-RU" sz="1200" b="1" dirty="0" smtClean="0">
                <a:latin typeface="Times New Roman" panose="02020603050405020304" pitchFamily="18" charset="0"/>
                <a:cs typeface="Times New Roman" panose="02020603050405020304" pitchFamily="18" charset="0"/>
              </a:rPr>
              <a:t>01 </a:t>
            </a:r>
            <a:r>
              <a:rPr lang="ru-RU" sz="1200" b="1" dirty="0" err="1" smtClean="0">
                <a:latin typeface="Times New Roman" panose="02020603050405020304" pitchFamily="18" charset="0"/>
                <a:cs typeface="Times New Roman" panose="02020603050405020304" pitchFamily="18" charset="0"/>
              </a:rPr>
              <a:t>наурыз</a:t>
            </a:r>
            <a:r>
              <a:rPr lang="ru-RU" sz="1200" b="1" dirty="0" smtClean="0">
                <a:latin typeface="Times New Roman" panose="02020603050405020304" pitchFamily="18" charset="0"/>
                <a:cs typeface="Times New Roman" panose="02020603050405020304" pitchFamily="18" charset="0"/>
              </a:rPr>
              <a:t> </a:t>
            </a:r>
            <a:r>
              <a:rPr lang="ru-RU" sz="1200" b="1" dirty="0" err="1" smtClean="0">
                <a:latin typeface="Times New Roman" panose="02020603050405020304" pitchFamily="18" charset="0"/>
                <a:cs typeface="Times New Roman" panose="02020603050405020304" pitchFamily="18" charset="0"/>
              </a:rPr>
              <a:t>сағ</a:t>
            </a:r>
            <a:r>
              <a:rPr lang="ru-RU" sz="1200" b="1" dirty="0">
                <a:latin typeface="Times New Roman" panose="02020603050405020304" pitchFamily="18" charset="0"/>
                <a:cs typeface="Times New Roman" panose="02020603050405020304" pitchFamily="18" charset="0"/>
              </a:rPr>
              <a:t>. 09-</a:t>
            </a:r>
            <a:r>
              <a:rPr lang="kk-KZ" sz="1200" b="1" dirty="0">
                <a:latin typeface="Times New Roman" panose="02020603050405020304" pitchFamily="18" charset="0"/>
                <a:cs typeface="Times New Roman" panose="02020603050405020304" pitchFamily="18" charset="0"/>
              </a:rPr>
              <a:t>ға</a:t>
            </a:r>
            <a:r>
              <a:rPr lang="ru-RU" sz="1200" b="1" dirty="0">
                <a:latin typeface="Times New Roman" panose="02020603050405020304" pitchFamily="18" charset="0"/>
                <a:cs typeface="Times New Roman" panose="02020603050405020304" pitchFamily="18" charset="0"/>
              </a:rPr>
              <a:t> </a:t>
            </a:r>
            <a:r>
              <a:rPr lang="ru-RU" sz="1200" b="1" dirty="0" err="1">
                <a:latin typeface="Times New Roman" panose="02020603050405020304" pitchFamily="18" charset="0"/>
                <a:cs typeface="Times New Roman" panose="02020603050405020304" pitchFamily="18" charset="0"/>
              </a:rPr>
              <a:t>дейін</a:t>
            </a:r>
            <a:endParaRPr lang="ru-RU" sz="1200" b="1" dirty="0">
              <a:latin typeface="Times New Roman" panose="02020603050405020304" pitchFamily="18" charset="0"/>
              <a:cs typeface="Times New Roman" panose="02020603050405020304" pitchFamily="18" charset="0"/>
            </a:endParaRPr>
          </a:p>
          <a:p>
            <a:pPr lvl="0" indent="185738" algn="just"/>
            <a:r>
              <a:rPr lang="kk-KZ" sz="1200" dirty="0" smtClean="0">
                <a:solidFill>
                  <a:prstClr val="black"/>
                </a:solidFill>
                <a:latin typeface="Times New Roman" panose="02020603050405020304" pitchFamily="18" charset="0"/>
                <a:ea typeface="Calibri" panose="020F0502020204030204" pitchFamily="34" charset="0"/>
              </a:rPr>
              <a:t>Көшпелі бұлтты</a:t>
            </a:r>
            <a:r>
              <a:rPr lang="kk-KZ" sz="1200" dirty="0">
                <a:solidFill>
                  <a:prstClr val="black"/>
                </a:solidFill>
                <a:latin typeface="Times New Roman" pitchFamily="18" charset="0"/>
                <a:cs typeface="Times New Roman" pitchFamily="18" charset="0"/>
              </a:rPr>
              <a:t>, </a:t>
            </a:r>
            <a:r>
              <a:rPr lang="kk-KZ" sz="1200" dirty="0" smtClean="0">
                <a:solidFill>
                  <a:prstClr val="black"/>
                </a:solidFill>
                <a:latin typeface="Times New Roman" pitchFamily="18" charset="0"/>
                <a:cs typeface="Times New Roman" pitchFamily="18" charset="0"/>
              </a:rPr>
              <a:t>жауын-шашынсыз.</a:t>
            </a:r>
            <a:r>
              <a:rPr lang="ru-RU" sz="1200" dirty="0" smtClean="0">
                <a:solidFill>
                  <a:prstClr val="black"/>
                </a:solidFill>
                <a:latin typeface="Times New Roman" pitchFamily="18" charset="0"/>
                <a:cs typeface="Times New Roman" pitchFamily="18" charset="0"/>
              </a:rPr>
              <a:t> </a:t>
            </a:r>
            <a:r>
              <a:rPr lang="kk-KZ" sz="1200" dirty="0">
                <a:solidFill>
                  <a:prstClr val="black"/>
                </a:solidFill>
                <a:latin typeface="Times New Roman" pitchFamily="18" charset="0"/>
                <a:cs typeface="Times New Roman" pitchFamily="18" charset="0"/>
              </a:rPr>
              <a:t>Жел </a:t>
            </a:r>
            <a:r>
              <a:rPr lang="kk-KZ" sz="1200" dirty="0" smtClean="0">
                <a:solidFill>
                  <a:prstClr val="black"/>
                </a:solidFill>
                <a:latin typeface="Times New Roman" pitchFamily="18" charset="0"/>
                <a:cs typeface="Times New Roman" pitchFamily="18" charset="0"/>
              </a:rPr>
              <a:t>оңтүстік-батыстан </a:t>
            </a:r>
            <a:r>
              <a:rPr lang="kk-KZ" sz="1200" dirty="0">
                <a:solidFill>
                  <a:prstClr val="black"/>
                </a:solidFill>
                <a:latin typeface="Times New Roman" pitchFamily="18" charset="0"/>
                <a:cs typeface="Times New Roman" pitchFamily="18" charset="0"/>
              </a:rPr>
              <a:t>соғады, күші </a:t>
            </a:r>
            <a:r>
              <a:rPr lang="kk-KZ" sz="1200" dirty="0" smtClean="0">
                <a:solidFill>
                  <a:prstClr val="black"/>
                </a:solidFill>
                <a:latin typeface="Times New Roman" pitchFamily="18" charset="0"/>
                <a:cs typeface="Times New Roman" pitchFamily="18" charset="0"/>
              </a:rPr>
              <a:t>1-6 </a:t>
            </a:r>
            <a:r>
              <a:rPr lang="kk-KZ" sz="1200" dirty="0" smtClean="0">
                <a:solidFill>
                  <a:prstClr val="black"/>
                </a:solidFill>
                <a:latin typeface="Times New Roman" pitchFamily="18" charset="0"/>
                <a:cs typeface="Times New Roman" pitchFamily="18" charset="0"/>
              </a:rPr>
              <a:t>м/с</a:t>
            </a:r>
            <a:r>
              <a:rPr lang="kk-KZ" sz="1200" dirty="0">
                <a:solidFill>
                  <a:prstClr val="black"/>
                </a:solidFill>
                <a:latin typeface="Times New Roman" pitchFamily="18" charset="0"/>
                <a:cs typeface="Times New Roman" pitchFamily="18" charset="0"/>
              </a:rPr>
              <a:t>. Ауа температурасы </a:t>
            </a:r>
            <a:r>
              <a:rPr lang="kk-KZ" sz="1200" dirty="0" smtClean="0">
                <a:solidFill>
                  <a:prstClr val="black"/>
                </a:solidFill>
                <a:latin typeface="Times New Roman" pitchFamily="18" charset="0"/>
                <a:cs typeface="Times New Roman" pitchFamily="18" charset="0"/>
              </a:rPr>
              <a:t>17</a:t>
            </a:r>
            <a:r>
              <a:rPr lang="kk-KZ" sz="1200" dirty="0" smtClean="0">
                <a:solidFill>
                  <a:prstClr val="black"/>
                </a:solidFill>
                <a:latin typeface="Times New Roman" pitchFamily="18" charset="0"/>
                <a:cs typeface="Times New Roman" pitchFamily="18" charset="0"/>
              </a:rPr>
              <a:t>-19° </a:t>
            </a:r>
            <a:r>
              <a:rPr lang="kk-KZ" sz="1200" dirty="0">
                <a:solidFill>
                  <a:prstClr val="black"/>
                </a:solidFill>
                <a:latin typeface="Times New Roman" pitchFamily="18" charset="0"/>
                <a:cs typeface="Times New Roman" pitchFamily="18" charset="0"/>
              </a:rPr>
              <a:t>аяз болады.</a:t>
            </a:r>
            <a:r>
              <a:rPr lang="kk-KZ" sz="1200" b="1" dirty="0">
                <a:solidFill>
                  <a:srgbClr val="000000"/>
                </a:solidFill>
                <a:latin typeface="Times New Roman" panose="02020603050405020304" pitchFamily="18" charset="0"/>
                <a:cs typeface="Times New Roman" panose="02020603050405020304" pitchFamily="18" charset="0"/>
                <a:sym typeface="+mn-ea"/>
              </a:rPr>
              <a:t>  </a:t>
            </a:r>
          </a:p>
        </p:txBody>
      </p:sp>
      <p:graphicFrame>
        <p:nvGraphicFramePr>
          <p:cNvPr id="15" name="Таблица 2">
            <a:extLst>
              <a:ext uri="{FF2B5EF4-FFF2-40B4-BE49-F238E27FC236}">
                <a16:creationId xmlns:a16="http://schemas.microsoft.com/office/drawing/2014/main" xmlns="" id="{94CC0974-E1E4-47F3-9A8B-49A879A3B96B}"/>
              </a:ext>
            </a:extLst>
          </p:cNvPr>
          <p:cNvGraphicFramePr>
            <a:graphicFrameLocks noGrp="1"/>
          </p:cNvGraphicFramePr>
          <p:nvPr>
            <p:extLst>
              <p:ext uri="{D42A27DB-BD31-4B8C-83A1-F6EECF244321}">
                <p14:modId xmlns:p14="http://schemas.microsoft.com/office/powerpoint/2010/main" val="937100444"/>
              </p:ext>
            </p:extLst>
          </p:nvPr>
        </p:nvGraphicFramePr>
        <p:xfrm>
          <a:off x="5018548" y="4144634"/>
          <a:ext cx="4691064" cy="2118858"/>
        </p:xfrm>
        <a:graphic>
          <a:graphicData uri="http://schemas.openxmlformats.org/drawingml/2006/table">
            <a:tbl>
              <a:tblPr firstRow="1" bandRow="1">
                <a:tableStyleId>{5C22544A-7EE6-4342-B048-85BDC9FD1C3A}</a:tableStyleId>
              </a:tblPr>
              <a:tblGrid>
                <a:gridCol w="1805096">
                  <a:extLst>
                    <a:ext uri="{9D8B030D-6E8A-4147-A177-3AD203B41FA5}">
                      <a16:colId xmlns:a16="http://schemas.microsoft.com/office/drawing/2014/main" xmlns="" val="3583770891"/>
                    </a:ext>
                  </a:extLst>
                </a:gridCol>
                <a:gridCol w="1440160">
                  <a:extLst>
                    <a:ext uri="{9D8B030D-6E8A-4147-A177-3AD203B41FA5}">
                      <a16:colId xmlns:a16="http://schemas.microsoft.com/office/drawing/2014/main" xmlns="" val="1276116030"/>
                    </a:ext>
                  </a:extLst>
                </a:gridCol>
                <a:gridCol w="1445808">
                  <a:extLst>
                    <a:ext uri="{9D8B030D-6E8A-4147-A177-3AD203B41FA5}">
                      <a16:colId xmlns:a16="http://schemas.microsoft.com/office/drawing/2014/main" xmlns="" val="2096923049"/>
                    </a:ext>
                  </a:extLst>
                </a:gridCol>
              </a:tblGrid>
              <a:tr h="652518">
                <a:tc>
                  <a:txBody>
                    <a:bodyPr/>
                    <a:lstStyle/>
                    <a:p>
                      <a:pPr algn="ctr"/>
                      <a:r>
                        <a:rPr lang="ru-RU" sz="1000" dirty="0" err="1" smtClean="0">
                          <a:solidFill>
                            <a:schemeClr val="tx1"/>
                          </a:solidFill>
                          <a:latin typeface="Times New Roman" panose="02020603050405020304" pitchFamily="18" charset="0"/>
                          <a:cs typeface="Times New Roman" panose="02020603050405020304" pitchFamily="18" charset="0"/>
                        </a:rPr>
                        <a:t>Ластаушы</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Факт </a:t>
                      </a:r>
                      <a:r>
                        <a:rPr lang="ru-RU" sz="1000" dirty="0" err="1" smtClean="0">
                          <a:solidFill>
                            <a:schemeClr val="tx1"/>
                          </a:solidFill>
                          <a:latin typeface="Times New Roman" panose="02020603050405020304" pitchFamily="18" charset="0"/>
                          <a:cs typeface="Times New Roman" panose="02020603050405020304" pitchFamily="18" charset="0"/>
                        </a:rPr>
                        <a:t>концентрациясы</a:t>
                      </a:r>
                      <a:r>
                        <a:rPr lang="ru-RU" sz="1000" dirty="0" smtClean="0">
                          <a:solidFill>
                            <a:schemeClr val="tx1"/>
                          </a:solidFill>
                          <a:latin typeface="Times New Roman" panose="02020603050405020304" pitchFamily="18" charset="0"/>
                          <a:cs typeface="Times New Roman" panose="02020603050405020304" pitchFamily="18" charset="0"/>
                        </a:rPr>
                        <a:t>, мкг/м3</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dirty="0" smtClean="0">
                          <a:solidFill>
                            <a:schemeClr val="tx1"/>
                          </a:solidFill>
                          <a:latin typeface="Times New Roman" panose="02020603050405020304" pitchFamily="18" charset="0"/>
                          <a:cs typeface="Times New Roman" panose="02020603050405020304" pitchFamily="18" charset="0"/>
                        </a:rPr>
                        <a:t>ШЖШ асу </a:t>
                      </a:r>
                      <a:r>
                        <a:rPr lang="ru-RU" sz="1000" dirty="0" err="1" smtClean="0">
                          <a:solidFill>
                            <a:schemeClr val="tx1"/>
                          </a:solidFill>
                          <a:latin typeface="Times New Roman" panose="02020603050405020304" pitchFamily="18" charset="0"/>
                          <a:cs typeface="Times New Roman" panose="02020603050405020304" pitchFamily="18" charset="0"/>
                        </a:rPr>
                        <a:t>еселігі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611334865"/>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Аммиак</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1</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988232626"/>
                  </a:ext>
                </a:extLst>
              </a:tr>
              <a:tr h="244390">
                <a:tc>
                  <a:txBody>
                    <a:bodyPr/>
                    <a:lstStyle/>
                    <a:p>
                      <a:r>
                        <a:rPr lang="ru-RU" sz="1000" dirty="0" err="1" smtClean="0">
                          <a:solidFill>
                            <a:schemeClr val="tx1"/>
                          </a:solidFill>
                          <a:latin typeface="Times New Roman" panose="02020603050405020304" pitchFamily="18" charset="0"/>
                          <a:cs typeface="Times New Roman" panose="02020603050405020304" pitchFamily="18" charset="0"/>
                        </a:rPr>
                        <a:t>Күкірт</a:t>
                      </a:r>
                      <a:r>
                        <a:rPr lang="ru-RU" sz="1000" dirty="0" smtClean="0">
                          <a:solidFill>
                            <a:schemeClr val="tx1"/>
                          </a:solidFill>
                          <a:latin typeface="Times New Roman" panose="02020603050405020304" pitchFamily="18" charset="0"/>
                          <a:cs typeface="Times New Roman" panose="02020603050405020304" pitchFamily="18" charset="0"/>
                        </a:rPr>
                        <a:t>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40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0,080</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950010825"/>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Көміртек 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2526</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0,505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990536008"/>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диоксиді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5</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0,024</a:t>
                      </a: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879239550"/>
                  </a:ext>
                </a:extLst>
              </a:tr>
              <a:tr h="244390">
                <a:tc>
                  <a:txBody>
                    <a:bodyPr/>
                    <a:lstStyle/>
                    <a:p>
                      <a:r>
                        <a:rPr lang="ru-RU" sz="1000" dirty="0" smtClean="0">
                          <a:solidFill>
                            <a:schemeClr val="tx1"/>
                          </a:solidFill>
                          <a:latin typeface="Times New Roman" panose="02020603050405020304" pitchFamily="18" charset="0"/>
                          <a:cs typeface="Times New Roman" panose="02020603050405020304" pitchFamily="18" charset="0"/>
                        </a:rPr>
                        <a:t>Азот </a:t>
                      </a:r>
                      <a:r>
                        <a:rPr lang="ru-RU" sz="1000" dirty="0" err="1" smtClean="0">
                          <a:solidFill>
                            <a:schemeClr val="tx1"/>
                          </a:solidFill>
                          <a:latin typeface="Times New Roman" panose="02020603050405020304" pitchFamily="18" charset="0"/>
                          <a:cs typeface="Times New Roman" panose="02020603050405020304" pitchFamily="18" charset="0"/>
                        </a:rPr>
                        <a:t>оксиді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3</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0,008</a:t>
                      </a:r>
                      <a:endParaRPr lang="ru-RU" sz="1000" b="0" i="0" u="none" strike="noStrike" dirty="0">
                        <a:solidFill>
                          <a:srgbClr val="000000"/>
                        </a:solidFill>
                        <a:effectLst/>
                        <a:latin typeface="Times New Roman" panose="02020603050405020304" pitchFamily="18" charset="0"/>
                      </a:endParaRPr>
                    </a:p>
                  </a:txBody>
                  <a:tcPr marL="9525" marR="9525" marT="9525"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330178899"/>
                  </a:ext>
                </a:extLst>
              </a:tr>
              <a:tr h="244390">
                <a:tc>
                  <a:txBody>
                    <a:bodyPr/>
                    <a:lstStyle/>
                    <a:p>
                      <a:r>
                        <a:rPr lang="kk-KZ" sz="1000" dirty="0" smtClean="0">
                          <a:solidFill>
                            <a:schemeClr val="tx1"/>
                          </a:solidFill>
                          <a:latin typeface="Times New Roman" panose="02020603050405020304" pitchFamily="18" charset="0"/>
                          <a:cs typeface="Times New Roman" panose="02020603050405020304" pitchFamily="18" charset="0"/>
                        </a:rPr>
                        <a:t>Күкіртсутегі</a:t>
                      </a:r>
                      <a:endParaRPr lang="ru-RU" sz="100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a:r>
                        <a:rPr lang="ru-RU" sz="1000" b="0" dirty="0" smtClean="0">
                          <a:solidFill>
                            <a:schemeClr val="tx1"/>
                          </a:solidFill>
                          <a:latin typeface="Times New Roman" panose="02020603050405020304" pitchFamily="18" charset="0"/>
                          <a:cs typeface="Times New Roman" panose="02020603050405020304" pitchFamily="18" charset="0"/>
                        </a:rPr>
                        <a:t>7</a:t>
                      </a:r>
                      <a:endParaRPr lang="ru-RU" sz="1000" b="0" dirty="0">
                        <a:solidFill>
                          <a:schemeClr val="tx1"/>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tc>
                  <a:txBody>
                    <a:bodyPr/>
                    <a:lstStyle/>
                    <a:p>
                      <a:pPr algn="ctr" rtl="0" fontAlgn="ctr"/>
                      <a:r>
                        <a:rPr lang="ru-RU" sz="1000" b="0" i="0" u="none" strike="noStrike" dirty="0" smtClean="0">
                          <a:solidFill>
                            <a:srgbClr val="000000"/>
                          </a:solidFill>
                          <a:effectLst/>
                          <a:latin typeface="Times New Roman" panose="02020603050405020304" pitchFamily="18" charset="0"/>
                        </a:rPr>
                        <a:t>0,875</a:t>
                      </a:r>
                      <a:endParaRPr lang="ru-RU" sz="1000" b="0" i="0" u="none" strike="noStrike" dirty="0">
                        <a:solidFill>
                          <a:srgbClr val="000000"/>
                        </a:solidFill>
                        <a:effectLst/>
                        <a:latin typeface="Times New Roman" panose="02020603050405020304" pitchFamily="18" charset="0"/>
                      </a:endParaRPr>
                    </a:p>
                  </a:txBody>
                  <a:tcPr marL="7620" marR="7620" marT="7620"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solidFill>
                      <a:schemeClr val="bg1"/>
                    </a:solidFill>
                  </a:tcPr>
                </a:tc>
                <a:extLst>
                  <a:ext uri="{0D108BD9-81ED-4DB2-BD59-A6C34878D82A}">
                    <a16:rowId xmlns:a16="http://schemas.microsoft.com/office/drawing/2014/main" xmlns="" val="141613162"/>
                  </a:ext>
                </a:extLst>
              </a:tr>
            </a:tbl>
          </a:graphicData>
        </a:graphic>
      </p:graphicFrame>
      <p:sp>
        <p:nvSpPr>
          <p:cNvPr id="20" name="TextBox 13"/>
          <p:cNvSpPr txBox="1"/>
          <p:nvPr/>
        </p:nvSpPr>
        <p:spPr>
          <a:xfrm>
            <a:off x="5042504" y="2336661"/>
            <a:ext cx="4680169" cy="830997"/>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indent="185738" algn="just"/>
            <a:r>
              <a:rPr lang="ru-RU" sz="1200" dirty="0" smtClean="0">
                <a:solidFill>
                  <a:prstClr val="black"/>
                </a:solidFill>
                <a:latin typeface="Times New Roman" panose="02020603050405020304" pitchFamily="18" charset="0"/>
                <a:cs typeface="Times New Roman" panose="02020603050405020304" pitchFamily="18" charset="0"/>
              </a:rPr>
              <a:t>29 </a:t>
            </a:r>
            <a:r>
              <a:rPr lang="kk-KZ" sz="1200" dirty="0">
                <a:solidFill>
                  <a:prstClr val="black"/>
                </a:solidFill>
                <a:latin typeface="Times New Roman" panose="02020603050405020304" pitchFamily="18" charset="0"/>
                <a:cs typeface="Times New Roman" panose="02020603050405020304" pitchFamily="18" charset="0"/>
              </a:rPr>
              <a:t>ақпан</a:t>
            </a:r>
            <a:r>
              <a:rPr lang="ru-RU" sz="1200" dirty="0">
                <a:solidFill>
                  <a:prstClr val="black"/>
                </a:solidFill>
                <a:latin typeface="Times New Roman" panose="02020603050405020304" pitchFamily="18" charset="0"/>
                <a:cs typeface="Times New Roman" panose="02020603050405020304" pitchFamily="18" charset="0"/>
              </a:rPr>
              <a:t>да 2024 </a:t>
            </a:r>
            <a:r>
              <a:rPr lang="ru-RU" sz="1200" dirty="0" err="1">
                <a:solidFill>
                  <a:prstClr val="black"/>
                </a:solidFill>
                <a:latin typeface="Times New Roman" panose="02020603050405020304" pitchFamily="18" charset="0"/>
                <a:cs typeface="Times New Roman" panose="02020603050405020304" pitchFamily="18" charset="0"/>
              </a:rPr>
              <a:t>жылы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метеорологиялық</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жағдайлар</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қала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атмосферасында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ластаушы</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заттардың</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жиналуына</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ықпал</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етеді</a:t>
            </a:r>
            <a:r>
              <a:rPr lang="ru-RU" sz="1200" dirty="0">
                <a:solidFill>
                  <a:prstClr val="black"/>
                </a:solidFill>
                <a:latin typeface="Times New Roman" panose="02020603050405020304" pitchFamily="18" charset="0"/>
                <a:cs typeface="Times New Roman" panose="02020603050405020304" pitchFamily="18" charset="0"/>
              </a:rPr>
              <a:t>. </a:t>
            </a:r>
          </a:p>
          <a:p>
            <a:pPr indent="185738" algn="just"/>
            <a:r>
              <a:rPr lang="ru-RU" sz="1200" dirty="0" err="1">
                <a:solidFill>
                  <a:schemeClr val="tx1"/>
                </a:solidFill>
                <a:latin typeface="Times New Roman" panose="02020603050405020304" pitchFamily="18" charset="0"/>
                <a:cs typeface="Times New Roman" panose="02020603050405020304" pitchFamily="18" charset="0"/>
              </a:rPr>
              <a:t>Жалпы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қала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бойынша</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ауаның</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ластану</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деңгейі</a:t>
            </a:r>
            <a:r>
              <a:rPr lang="kk-KZ" sz="1200" dirty="0">
                <a:solidFill>
                  <a:schemeClr val="tx1"/>
                </a:solidFill>
                <a:latin typeface="Times New Roman" panose="02020603050405020304" pitchFamily="18" charset="0"/>
                <a:cs typeface="Times New Roman" panose="02020603050405020304" pitchFamily="18" charset="0"/>
              </a:rPr>
              <a:t> жоғары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болады</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деп</a:t>
            </a:r>
            <a:r>
              <a:rPr lang="ru-RU" sz="1200" dirty="0">
                <a:solidFill>
                  <a:schemeClr val="tx1"/>
                </a:solidFill>
                <a:latin typeface="Times New Roman" panose="02020603050405020304" pitchFamily="18" charset="0"/>
                <a:cs typeface="Times New Roman" panose="02020603050405020304" pitchFamily="18" charset="0"/>
              </a:rPr>
              <a:t> </a:t>
            </a:r>
            <a:r>
              <a:rPr lang="ru-RU" sz="1200" dirty="0" err="1">
                <a:solidFill>
                  <a:schemeClr val="tx1"/>
                </a:solidFill>
                <a:latin typeface="Times New Roman" panose="02020603050405020304" pitchFamily="18" charset="0"/>
                <a:cs typeface="Times New Roman" panose="02020603050405020304" pitchFamily="18" charset="0"/>
              </a:rPr>
              <a:t>күтіл</a:t>
            </a:r>
            <a:r>
              <a:rPr lang="kk-KZ" sz="1200" dirty="0">
                <a:solidFill>
                  <a:schemeClr val="tx1"/>
                </a:solidFill>
                <a:latin typeface="Times New Roman" panose="02020603050405020304" pitchFamily="18" charset="0"/>
                <a:cs typeface="Times New Roman" panose="02020603050405020304" pitchFamily="18" charset="0"/>
              </a:rPr>
              <a:t>еді</a:t>
            </a:r>
            <a:r>
              <a:rPr lang="ru-RU" sz="1200" dirty="0">
                <a:solidFill>
                  <a:schemeClr val="tx1"/>
                </a:solidFill>
                <a:latin typeface="Times New Roman" panose="02020603050405020304" pitchFamily="18" charset="0"/>
                <a:cs typeface="Times New Roman" panose="02020603050405020304" pitchFamily="18" charset="0"/>
              </a:rPr>
              <a:t>.</a:t>
            </a:r>
            <a:endParaRPr lang="kk-KZ" sz="1200" dirty="0">
              <a:solidFill>
                <a:schemeClr val="tx1"/>
              </a:solidFill>
              <a:latin typeface="Times New Roman" panose="02020603050405020304" pitchFamily="18" charset="0"/>
              <a:cs typeface="Times New Roman" panose="02020603050405020304" pitchFamily="18" charset="0"/>
            </a:endParaRPr>
          </a:p>
        </p:txBody>
      </p:sp>
      <p:sp>
        <p:nvSpPr>
          <p:cNvPr id="22" name="TextBox 13"/>
          <p:cNvSpPr txBox="1"/>
          <p:nvPr/>
        </p:nvSpPr>
        <p:spPr>
          <a:xfrm>
            <a:off x="5042504" y="3286814"/>
            <a:ext cx="4680169" cy="276999"/>
          </a:xfrm>
          <a:prstGeom prst="rect">
            <a:avLst/>
          </a:prstGeom>
          <a:noFill/>
        </p:spPr>
        <p:style>
          <a:lnRef idx="3">
            <a:schemeClr val="lt1"/>
          </a:lnRef>
          <a:fillRef idx="1">
            <a:schemeClr val="accent6"/>
          </a:fillRef>
          <a:effectRef idx="1">
            <a:schemeClr val="accent6"/>
          </a:effectRef>
          <a:fontRef idx="minor">
            <a:schemeClr val="lt1"/>
          </a:fontRef>
        </p:style>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lt1"/>
                </a:solidFill>
                <a:latin typeface="+mn-lt"/>
                <a:ea typeface="+mn-ea"/>
                <a:cs typeface="+mn-cs"/>
              </a:defRPr>
            </a:lvl9pPr>
          </a:lstStyle>
          <a:p>
            <a:pPr lvl="0" algn="ctr"/>
            <a:r>
              <a:rPr lang="ru-RU" sz="1200" dirty="0">
                <a:solidFill>
                  <a:prstClr val="black"/>
                </a:solidFill>
                <a:latin typeface="Times New Roman" panose="02020603050405020304" pitchFamily="18" charset="0"/>
                <a:cs typeface="Times New Roman" panose="02020603050405020304" pitchFamily="18" charset="0"/>
              </a:rPr>
              <a:t>2 </a:t>
            </a:r>
            <a:r>
              <a:rPr lang="ru-RU" sz="1200" dirty="0" err="1">
                <a:solidFill>
                  <a:prstClr val="black"/>
                </a:solidFill>
                <a:latin typeface="Times New Roman" panose="02020603050405020304" pitchFamily="18" charset="0"/>
                <a:cs typeface="Times New Roman" panose="02020603050405020304" pitchFamily="18" charset="0"/>
              </a:rPr>
              <a:t>дәрежелі</a:t>
            </a:r>
            <a:r>
              <a:rPr lang="ru-RU" sz="1200" dirty="0">
                <a:solidFill>
                  <a:prstClr val="black"/>
                </a:solidFill>
                <a:latin typeface="Times New Roman" panose="02020603050405020304" pitchFamily="18" charset="0"/>
                <a:cs typeface="Times New Roman" panose="02020603050405020304" pitchFamily="18" charset="0"/>
              </a:rPr>
              <a:t> ҚМЖ </a:t>
            </a:r>
            <a:r>
              <a:rPr lang="ru-RU" sz="1200" dirty="0" err="1">
                <a:solidFill>
                  <a:prstClr val="black"/>
                </a:solidFill>
                <a:latin typeface="Times New Roman" panose="02020603050405020304" pitchFamily="18" charset="0"/>
                <a:cs typeface="Times New Roman" panose="02020603050405020304" pitchFamily="18" charset="0"/>
              </a:rPr>
              <a:t>ескертуі</a:t>
            </a:r>
            <a:r>
              <a:rPr lang="ru-RU" sz="1200" dirty="0">
                <a:solidFill>
                  <a:prstClr val="black"/>
                </a:solidFill>
                <a:latin typeface="Times New Roman" panose="02020603050405020304" pitchFamily="18" charset="0"/>
                <a:cs typeface="Times New Roman" panose="02020603050405020304" pitchFamily="18" charset="0"/>
              </a:rPr>
              <a:t> </a:t>
            </a:r>
            <a:r>
              <a:rPr lang="ru-RU" sz="1200" dirty="0" err="1">
                <a:solidFill>
                  <a:prstClr val="black"/>
                </a:solidFill>
                <a:latin typeface="Times New Roman" panose="02020603050405020304" pitchFamily="18" charset="0"/>
                <a:cs typeface="Times New Roman" panose="02020603050405020304" pitchFamily="18" charset="0"/>
              </a:rPr>
              <a:t>жарияланады</a:t>
            </a:r>
            <a:r>
              <a:rPr lang="ru-RU" sz="1200" dirty="0">
                <a:solidFill>
                  <a:prstClr val="black"/>
                </a:solidFill>
                <a:latin typeface="Times New Roman" panose="02020603050405020304" pitchFamily="18" charset="0"/>
                <a:cs typeface="Times New Roman" panose="02020603050405020304" pitchFamily="18" charset="0"/>
              </a:rPr>
              <a:t>.</a:t>
            </a:r>
            <a:endParaRPr lang="ru-RU" sz="1200" dirty="0">
              <a:solidFill>
                <a:schemeClr val="tx1"/>
              </a:solidFill>
              <a:latin typeface="Times New Roman" panose="02020603050405020304" pitchFamily="18" charset="0"/>
              <a:cs typeface="Times New Roman" panose="02020603050405020304" pitchFamily="18" charset="0"/>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Прямоугольник 3"/>
          <p:cNvSpPr/>
          <p:nvPr/>
        </p:nvSpPr>
        <p:spPr>
          <a:xfrm>
            <a:off x="128588" y="115888"/>
            <a:ext cx="9648825" cy="6626225"/>
          </a:xfrm>
          <a:prstGeom prst="rect">
            <a:avLst/>
          </a:prstGeom>
          <a:noFill/>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base" latinLnBrk="0" hangingPunct="1">
              <a:lnSpc>
                <a:spcPct val="100000"/>
              </a:lnSpc>
              <a:spcBef>
                <a:spcPct val="0"/>
              </a:spcBef>
              <a:spcAft>
                <a:spcPct val="0"/>
              </a:spcAft>
              <a:buClrTx/>
              <a:buSzTx/>
              <a:buFont typeface="Arial" panose="020B0604020202020204" pitchFamily="34" charset="0"/>
              <a:buNone/>
              <a:defRPr/>
            </a:pPr>
            <a:endParaRPr kumimoji="0" lang="ru-RU" altLang="en-US" sz="1800" b="0" i="0" u="none" strike="noStrike" kern="1200" cap="none" spc="0" normalizeH="0" baseline="0" noProof="0">
              <a:ln>
                <a:noFill/>
              </a:ln>
              <a:solidFill>
                <a:srgbClr val="FFFFFF"/>
              </a:solidFill>
              <a:effectLst/>
              <a:uLnTx/>
              <a:uFillTx/>
              <a:latin typeface="+mn-lt"/>
              <a:ea typeface="+mn-ea"/>
              <a:cs typeface="Arial" panose="020B0604020202020204" pitchFamily="34" charset="0"/>
            </a:endParaRPr>
          </a:p>
        </p:txBody>
      </p:sp>
      <p:cxnSp>
        <p:nvCxnSpPr>
          <p:cNvPr id="13" name="Прямая соединительная линия 12"/>
          <p:cNvCxnSpPr>
            <a:cxnSpLocks noChangeAspect="1"/>
          </p:cNvCxnSpPr>
          <p:nvPr/>
        </p:nvCxnSpPr>
        <p:spPr>
          <a:xfrm>
            <a:off x="4937125" y="115888"/>
            <a:ext cx="15875" cy="6624638"/>
          </a:xfrm>
          <a:prstGeom prst="line">
            <a:avLst/>
          </a:prstGeom>
        </p:spPr>
        <p:style>
          <a:lnRef idx="1">
            <a:schemeClr val="accent1"/>
          </a:lnRef>
          <a:fillRef idx="0">
            <a:schemeClr val="accent1"/>
          </a:fillRef>
          <a:effectRef idx="0">
            <a:schemeClr val="accent1"/>
          </a:effectRef>
          <a:fontRef idx="minor">
            <a:schemeClr val="tx1"/>
          </a:fontRef>
        </p:style>
      </p:cxnSp>
      <p:sp>
        <p:nvSpPr>
          <p:cNvPr id="22" name="Прямоугольник 26"/>
          <p:cNvSpPr/>
          <p:nvPr/>
        </p:nvSpPr>
        <p:spPr>
          <a:xfrm>
            <a:off x="254361" y="4587619"/>
            <a:ext cx="4661089" cy="1200329"/>
          </a:xfrm>
          <a:prstGeom prst="rect">
            <a:avLst/>
          </a:prstGeom>
          <a:noFill/>
          <a:ln w="9525">
            <a:noFill/>
          </a:ln>
        </p:spPr>
        <p:txBody>
          <a:bodyPr wrap="square">
            <a:spAutoFit/>
          </a:bodyPr>
          <a:lstStyle/>
          <a:p>
            <a:pPr algn="just"/>
            <a:r>
              <a:rPr lang="ru-RU" altLang="ru-RU" sz="1200" dirty="0" err="1">
                <a:solidFill>
                  <a:srgbClr val="000000"/>
                </a:solidFill>
                <a:latin typeface="Times New Roman" panose="02020603050405020304" pitchFamily="18" charset="0"/>
                <a:cs typeface="Times New Roman" panose="02020603050405020304" pitchFamily="18" charset="0"/>
              </a:rPr>
              <a:t>Риддер</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қаласында</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атмосфералық</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ауаның</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ластану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деңгейін</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3 </a:t>
            </a:r>
            <a:r>
              <a:rPr lang="ru-RU" altLang="ru-RU" sz="1200" dirty="0" err="1">
                <a:solidFill>
                  <a:srgbClr val="000000"/>
                </a:solidFill>
                <a:latin typeface="Times New Roman" panose="02020603050405020304" pitchFamily="18" charset="0"/>
                <a:cs typeface="Times New Roman" panose="02020603050405020304" pitchFamily="18" charset="0"/>
              </a:rPr>
              <a:t>бақылау</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бекетінде</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жүргізіледі</a:t>
            </a:r>
            <a:r>
              <a:rPr lang="ru-RU" altLang="ru-RU" sz="1200" dirty="0" smtClean="0">
                <a:solidFill>
                  <a:srgbClr val="000000"/>
                </a:solidFill>
                <a:latin typeface="Times New Roman" panose="02020603050405020304" pitchFamily="18" charset="0"/>
                <a:cs typeface="Times New Roman" panose="02020603050405020304" pitchFamily="18" charset="0"/>
              </a:rPr>
              <a:t>:</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1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-Островский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13 </a:t>
            </a:r>
            <a:r>
              <a:rPr lang="ru-RU" altLang="ru-RU" sz="1200" dirty="0" smtClean="0">
                <a:solidFill>
                  <a:srgbClr val="000000"/>
                </a:solidFill>
                <a:latin typeface="Times New Roman" panose="02020603050405020304" pitchFamily="18" charset="0"/>
                <a:cs typeface="Times New Roman" panose="02020603050405020304" pitchFamily="18" charset="0"/>
              </a:rPr>
              <a:t>«Б»</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6 </a:t>
            </a:r>
            <a:r>
              <a:rPr lang="ru-RU" altLang="ru-RU" sz="1200" dirty="0" err="1">
                <a:solidFill>
                  <a:srgbClr val="000000"/>
                </a:solidFill>
                <a:latin typeface="Times New Roman" panose="02020603050405020304" pitchFamily="18" charset="0"/>
                <a:cs typeface="Times New Roman" panose="02020603050405020304" pitchFamily="18" charset="0"/>
              </a:rPr>
              <a:t>бекет-Клинк</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a:t>
            </a:r>
            <a:r>
              <a:rPr lang="ru-RU" altLang="ru-RU" sz="1200" dirty="0" smtClean="0">
                <a:solidFill>
                  <a:srgbClr val="000000"/>
                </a:solidFill>
                <a:latin typeface="Times New Roman" panose="02020603050405020304" pitchFamily="18" charset="0"/>
                <a:cs typeface="Times New Roman" panose="02020603050405020304" pitchFamily="18" charset="0"/>
              </a:rPr>
              <a:t>7</a:t>
            </a:r>
          </a:p>
          <a:p>
            <a:pPr algn="just"/>
            <a:r>
              <a:rPr lang="ru-RU" altLang="ru-RU" sz="1200" dirty="0" smtClean="0">
                <a:solidFill>
                  <a:srgbClr val="000000"/>
                </a:solidFill>
                <a:latin typeface="Times New Roman" panose="02020603050405020304" pitchFamily="18" charset="0"/>
                <a:cs typeface="Times New Roman" panose="02020603050405020304" pitchFamily="18" charset="0"/>
              </a:rPr>
              <a:t>№ </a:t>
            </a:r>
            <a:r>
              <a:rPr lang="ru-RU" altLang="ru-RU" sz="1200" dirty="0">
                <a:solidFill>
                  <a:srgbClr val="000000"/>
                </a:solidFill>
                <a:latin typeface="Times New Roman" panose="02020603050405020304" pitchFamily="18" charset="0"/>
                <a:cs typeface="Times New Roman" panose="02020603050405020304" pitchFamily="18" charset="0"/>
              </a:rPr>
              <a:t>3 </a:t>
            </a:r>
            <a:r>
              <a:rPr lang="ru-RU" altLang="ru-RU" sz="1200" dirty="0" err="1">
                <a:solidFill>
                  <a:srgbClr val="000000"/>
                </a:solidFill>
                <a:latin typeface="Times New Roman" panose="02020603050405020304" pitchFamily="18" charset="0"/>
                <a:cs typeface="Times New Roman" panose="02020603050405020304" pitchFamily="18" charset="0"/>
              </a:rPr>
              <a:t>бекет</a:t>
            </a:r>
            <a:r>
              <a:rPr lang="ru-RU" altLang="ru-RU" sz="1200" dirty="0">
                <a:solidFill>
                  <a:srgbClr val="000000"/>
                </a:solidFill>
                <a:latin typeface="Times New Roman" panose="02020603050405020304" pitchFamily="18" charset="0"/>
                <a:cs typeface="Times New Roman" panose="02020603050405020304" pitchFamily="18" charset="0"/>
              </a:rPr>
              <a:t>-Семей </a:t>
            </a:r>
            <a:r>
              <a:rPr lang="ru-RU" altLang="ru-RU" sz="1200" dirty="0" err="1">
                <a:solidFill>
                  <a:srgbClr val="000000"/>
                </a:solidFill>
                <a:latin typeface="Times New Roman" panose="02020603050405020304" pitchFamily="18" charset="0"/>
                <a:cs typeface="Times New Roman" panose="02020603050405020304" pitchFamily="18" charset="0"/>
              </a:rPr>
              <a:t>көшесі</a:t>
            </a:r>
            <a:r>
              <a:rPr lang="ru-RU" altLang="ru-RU" sz="1200" dirty="0">
                <a:solidFill>
                  <a:srgbClr val="000000"/>
                </a:solidFill>
                <a:latin typeface="Times New Roman" panose="02020603050405020304" pitchFamily="18" charset="0"/>
                <a:cs typeface="Times New Roman" panose="02020603050405020304" pitchFamily="18" charset="0"/>
              </a:rPr>
              <a:t>, 9</a:t>
            </a:r>
            <a:r>
              <a:rPr lang="ru-RU" altLang="ru-RU" sz="1200" dirty="0"/>
              <a:t> </a:t>
            </a:r>
          </a:p>
          <a:p>
            <a:pPr eaLnBrk="0" hangingPunct="0"/>
            <a:endParaRPr lang="ru-RU" altLang="ru-RU" sz="1200" dirty="0">
              <a:latin typeface="Times New Roman" panose="02020603050405020304" pitchFamily="18" charset="0"/>
              <a:ea typeface="Times New Roman" panose="02020603050405020304" pitchFamily="18" charset="0"/>
            </a:endParaRPr>
          </a:p>
        </p:txBody>
      </p:sp>
      <p:sp>
        <p:nvSpPr>
          <p:cNvPr id="23" name="Прямоугольник 13"/>
          <p:cNvSpPr/>
          <p:nvPr/>
        </p:nvSpPr>
        <p:spPr>
          <a:xfrm>
            <a:off x="4945062" y="57188"/>
            <a:ext cx="4832351" cy="461963"/>
          </a:xfrm>
          <a:prstGeom prst="rect">
            <a:avLst/>
          </a:prstGeom>
          <a:noFill/>
          <a:ln w="9525">
            <a:noFill/>
          </a:ln>
        </p:spPr>
        <p:txBody>
          <a:bodyPr wrap="square">
            <a:spAutoFit/>
          </a:bodyPr>
          <a:lstStyle/>
          <a:p>
            <a:pPr algn="ctr" eaLnBrk="0" hangingPunct="0"/>
            <a:r>
              <a:rPr lang="ru-RU" altLang="ru-RU" sz="1200" i="1" dirty="0">
                <a:latin typeface="Times New Roman" panose="02020603050405020304" pitchFamily="18" charset="0"/>
                <a:cs typeface="Times New Roman" panose="02020603050405020304" pitchFamily="18" charset="0"/>
              </a:rPr>
              <a:t>«Р» </a:t>
            </a:r>
            <a:r>
              <a:rPr lang="ru-RU" altLang="ru-RU" sz="1200" i="1" dirty="0" err="1">
                <a:latin typeface="Times New Roman" panose="02020603050405020304" pitchFamily="18" charset="0"/>
                <a:cs typeface="Times New Roman" panose="02020603050405020304" pitchFamily="18" charset="0"/>
              </a:rPr>
              <a:t>параметрі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қала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бойынша</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ауаның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ластануының</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жалпыланған</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көрсеткіші</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болып</a:t>
            </a:r>
            <a:r>
              <a:rPr lang="ru-RU" altLang="ru-RU" sz="1200" i="1" dirty="0">
                <a:latin typeface="Times New Roman" panose="02020603050405020304" pitchFamily="18" charset="0"/>
                <a:cs typeface="Times New Roman" panose="02020603050405020304" pitchFamily="18" charset="0"/>
              </a:rPr>
              <a:t> </a:t>
            </a:r>
            <a:r>
              <a:rPr lang="ru-RU" altLang="ru-RU" sz="1200" i="1" dirty="0" err="1">
                <a:latin typeface="Times New Roman" panose="02020603050405020304" pitchFamily="18" charset="0"/>
                <a:cs typeface="Times New Roman" panose="02020603050405020304" pitchFamily="18" charset="0"/>
              </a:rPr>
              <a:t>табылады</a:t>
            </a:r>
            <a:r>
              <a:rPr lang="ru-RU" altLang="ru-RU" sz="1200" i="1" dirty="0">
                <a:latin typeface="Times New Roman" panose="02020603050405020304" pitchFamily="18" charset="0"/>
                <a:cs typeface="Times New Roman" panose="02020603050405020304" pitchFamily="18" charset="0"/>
              </a:rPr>
              <a:t>.</a:t>
            </a:r>
            <a:endParaRPr lang="ru-RU" altLang="ru-RU" sz="1200" dirty="0"/>
          </a:p>
        </p:txBody>
      </p:sp>
      <p:grpSp>
        <p:nvGrpSpPr>
          <p:cNvPr id="25" name="Группа 24"/>
          <p:cNvGrpSpPr/>
          <p:nvPr/>
        </p:nvGrpSpPr>
        <p:grpSpPr>
          <a:xfrm>
            <a:off x="5020206" y="4107901"/>
            <a:ext cx="4291013" cy="1362511"/>
            <a:chOff x="362549" y="3555483"/>
            <a:chExt cx="4291013" cy="1494392"/>
          </a:xfrm>
        </p:grpSpPr>
        <p:sp>
          <p:nvSpPr>
            <p:cNvPr id="27" name="Прямоугольник 8"/>
            <p:cNvSpPr/>
            <p:nvPr/>
          </p:nvSpPr>
          <p:spPr>
            <a:xfrm>
              <a:off x="373383" y="3834634"/>
              <a:ext cx="1770035" cy="1215241"/>
            </a:xfrm>
            <a:prstGeom prst="rect">
              <a:avLst/>
            </a:prstGeom>
            <a:noFill/>
            <a:ln w="9525">
              <a:noFill/>
            </a:ln>
          </p:spPr>
          <p:txBody>
            <a:bodyPr wrap="none" anchor="ctr">
              <a:spAutoFit/>
            </a:bodyPr>
            <a:lstStyle/>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kk-KZ" altLang="ru-RU" sz="1200" i="1" dirty="0" smtClean="0">
                <a:solidFill>
                  <a:srgbClr val="000000"/>
                </a:solidFill>
                <a:latin typeface="Times New Roman" panose="02020603050405020304" pitchFamily="18" charset="0"/>
                <a:cs typeface="Times New Roman" panose="02020603050405020304" pitchFamily="18" charset="0"/>
              </a:endParaRPr>
            </a:p>
            <a:p>
              <a:pPr algn="ctr"/>
              <a:endParaRPr lang="ru-RU" altLang="ru-RU" sz="1200" i="1" dirty="0">
                <a:latin typeface="Times New Roman" panose="02020603050405020304" pitchFamily="18" charset="0"/>
                <a:cs typeface="Times New Roman" panose="02020603050405020304" pitchFamily="18" charset="0"/>
              </a:endParaRPr>
            </a:p>
            <a:p>
              <a:pPr algn="ctr"/>
              <a:r>
                <a:rPr lang="ru-RU" altLang="ru-RU" sz="1000" i="1" dirty="0" err="1">
                  <a:latin typeface="Times New Roman" panose="02020603050405020304" pitchFamily="18" charset="0"/>
                  <a:cs typeface="Times New Roman" panose="02020603050405020304" pitchFamily="18" charset="0"/>
                </a:rPr>
                <a:t>Өскемен</a:t>
              </a:r>
              <a:r>
                <a:rPr lang="ru-RU" altLang="ru-RU" sz="1000" i="1" dirty="0">
                  <a:latin typeface="Times New Roman" panose="02020603050405020304" pitchFamily="18" charset="0"/>
                  <a:cs typeface="Times New Roman" panose="02020603050405020304" pitchFamily="18" charset="0"/>
                </a:rPr>
                <a:t> қ., Потанин к-</a:t>
              </a:r>
              <a:r>
                <a:rPr lang="ru-RU" altLang="ru-RU" sz="1000" i="1" dirty="0" err="1">
                  <a:latin typeface="Times New Roman" panose="02020603050405020304" pitchFamily="18" charset="0"/>
                  <a:cs typeface="Times New Roman" panose="02020603050405020304" pitchFamily="18" charset="0"/>
                </a:rPr>
                <a:t>сі</a:t>
              </a:r>
              <a:r>
                <a:rPr lang="ru-RU" altLang="ru-RU" sz="1000" i="1" dirty="0">
                  <a:latin typeface="Times New Roman" panose="02020603050405020304" pitchFamily="18" charset="0"/>
                  <a:cs typeface="Times New Roman" panose="02020603050405020304" pitchFamily="18" charset="0"/>
                </a:rPr>
                <a:t>, 12</a:t>
              </a: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a:p>
              <a:pPr algn="ctr"/>
              <a:endParaRPr lang="ru-RU" altLang="ru-RU" sz="1000" i="1" dirty="0">
                <a:solidFill>
                  <a:srgbClr val="000000"/>
                </a:solidFill>
                <a:latin typeface="Times New Roman" panose="02020603050405020304" pitchFamily="18" charset="0"/>
                <a:ea typeface="Times New Roman" panose="02020603050405020304" pitchFamily="18" charset="0"/>
              </a:endParaRPr>
            </a:p>
          </p:txBody>
        </p:sp>
        <p:sp>
          <p:nvSpPr>
            <p:cNvPr id="28" name="Прямоугольник 20"/>
            <p:cNvSpPr/>
            <p:nvPr/>
          </p:nvSpPr>
          <p:spPr>
            <a:xfrm>
              <a:off x="362549" y="3555483"/>
              <a:ext cx="4291013" cy="1113971"/>
            </a:xfrm>
            <a:prstGeom prst="rect">
              <a:avLst/>
            </a:prstGeom>
            <a:noFill/>
            <a:ln w="9525">
              <a:noFill/>
            </a:ln>
          </p:spPr>
          <p:txBody>
            <a:bodyPr>
              <a:spAutoFit/>
            </a:bodyPr>
            <a:lstStyle/>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smtClean="0">
                <a:solidFill>
                  <a:srgbClr val="000000"/>
                </a:solidFill>
                <a:latin typeface="Times New Roman" panose="02020603050405020304" pitchFamily="18" charset="0"/>
                <a:cs typeface="Times New Roman" panose="02020603050405020304" pitchFamily="18" charset="0"/>
              </a:endParaRPr>
            </a:p>
            <a:p>
              <a:endParaRPr lang="ru-RU" altLang="ru-RU" sz="1200" b="1" i="1" dirty="0">
                <a:solidFill>
                  <a:srgbClr val="000000"/>
                </a:solidFill>
                <a:latin typeface="Times New Roman" panose="02020603050405020304" pitchFamily="18" charset="0"/>
                <a:cs typeface="Times New Roman" panose="02020603050405020304" pitchFamily="18" charset="0"/>
              </a:endParaRPr>
            </a:p>
            <a:p>
              <a:r>
                <a:rPr lang="ru-RU" altLang="ru-RU" sz="1200" b="1" i="1" dirty="0" err="1" smtClean="0">
                  <a:solidFill>
                    <a:srgbClr val="000000"/>
                  </a:solidFill>
                  <a:latin typeface="Times New Roman" panose="02020603050405020304" pitchFamily="18" charset="0"/>
                  <a:cs typeface="Times New Roman" panose="02020603050405020304" pitchFamily="18" charset="0"/>
                </a:rPr>
                <a:t>Байланыстар</a:t>
              </a:r>
              <a:r>
                <a:rPr lang="ru-RU" altLang="ru-RU" sz="1200" b="1" i="1" dirty="0" smtClean="0">
                  <a:solidFill>
                    <a:srgbClr val="000000"/>
                  </a:solidFill>
                  <a:latin typeface="Times New Roman" panose="02020603050405020304" pitchFamily="18" charset="0"/>
                  <a:cs typeface="Times New Roman" panose="02020603050405020304" pitchFamily="18" charset="0"/>
                </a:rPr>
                <a:t>:</a:t>
              </a:r>
              <a:endParaRPr lang="ru-RU" altLang="ru-RU" sz="1200" b="1" i="1" dirty="0" smtClean="0">
                <a:solidFill>
                  <a:srgbClr val="000000"/>
                </a:solidFill>
                <a:latin typeface="Times New Roman" panose="02020603050405020304" pitchFamily="18" charset="0"/>
                <a:ea typeface="Times New Roman" panose="02020603050405020304" pitchFamily="18" charset="0"/>
              </a:endParaRPr>
            </a:p>
            <a:p>
              <a:endParaRPr lang="ru-RU" altLang="ru-RU" sz="1200" b="1" i="1" dirty="0">
                <a:solidFill>
                  <a:srgbClr val="000000"/>
                </a:solidFill>
                <a:latin typeface="Times New Roman" panose="02020603050405020304" pitchFamily="18" charset="0"/>
                <a:ea typeface="Times New Roman" panose="02020603050405020304" pitchFamily="18" charset="0"/>
              </a:endParaRPr>
            </a:p>
          </p:txBody>
        </p:sp>
      </p:grpSp>
      <p:sp>
        <p:nvSpPr>
          <p:cNvPr id="29" name="Прямоугольник 11"/>
          <p:cNvSpPr/>
          <p:nvPr/>
        </p:nvSpPr>
        <p:spPr>
          <a:xfrm>
            <a:off x="4915450" y="6342003"/>
            <a:ext cx="4893240" cy="400110"/>
          </a:xfrm>
          <a:prstGeom prst="rect">
            <a:avLst/>
          </a:prstGeom>
          <a:noFill/>
          <a:ln w="9525">
            <a:noFill/>
          </a:ln>
        </p:spPr>
        <p:txBody>
          <a:bodyPr wrap="square">
            <a:spAutoFit/>
          </a:bodyPr>
          <a:lstStyle/>
          <a:p>
            <a:pPr eaLnBrk="0" hangingPunct="0"/>
            <a:r>
              <a:rPr lang="ru-RU" altLang="en-US" sz="1000" b="1" i="1" dirty="0" err="1">
                <a:solidFill>
                  <a:srgbClr val="17375E"/>
                </a:solidFill>
                <a:latin typeface="Times New Roman" panose="02020603050405020304" pitchFamily="18" charset="0"/>
                <a:cs typeface="Times New Roman" panose="02020603050405020304" pitchFamily="18" charset="0"/>
              </a:rPr>
              <a:t>Ақпаратты</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пайдаланған</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кезде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Қазгидромет</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smtClean="0">
                <a:solidFill>
                  <a:srgbClr val="17375E"/>
                </a:solidFill>
                <a:latin typeface="Times New Roman" panose="02020603050405020304" pitchFamily="18" charset="0"/>
                <a:cs typeface="Times New Roman" panose="02020603050405020304" pitchFamily="18" charset="0"/>
              </a:rPr>
              <a:t>РМКФ-на </a:t>
            </a:r>
            <a:r>
              <a:rPr lang="ru-RU" altLang="en-US" sz="1000" b="1" i="1" dirty="0" err="1">
                <a:solidFill>
                  <a:srgbClr val="17375E"/>
                </a:solidFill>
                <a:latin typeface="Times New Roman" panose="02020603050405020304" pitchFamily="18" charset="0"/>
                <a:cs typeface="Times New Roman" panose="02020603050405020304" pitchFamily="18" charset="0"/>
              </a:rPr>
              <a:t>сілтеме</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жасау</a:t>
            </a:r>
            <a:r>
              <a:rPr lang="ru-RU" altLang="en-US" sz="1000" b="1" i="1" dirty="0">
                <a:solidFill>
                  <a:srgbClr val="17375E"/>
                </a:solidFill>
                <a:latin typeface="Times New Roman" panose="02020603050405020304" pitchFamily="18" charset="0"/>
                <a:cs typeface="Times New Roman" panose="02020603050405020304" pitchFamily="18" charset="0"/>
              </a:rPr>
              <a:t> </a:t>
            </a:r>
            <a:r>
              <a:rPr lang="ru-RU" altLang="en-US" sz="1000" b="1" i="1" dirty="0" err="1">
                <a:solidFill>
                  <a:srgbClr val="17375E"/>
                </a:solidFill>
                <a:latin typeface="Times New Roman" panose="02020603050405020304" pitchFamily="18" charset="0"/>
                <a:cs typeface="Times New Roman" panose="02020603050405020304" pitchFamily="18" charset="0"/>
              </a:rPr>
              <a:t>міндетті</a:t>
            </a:r>
            <a:endParaRPr lang="ru-RU" altLang="en-US" sz="1000" b="1" i="1" dirty="0">
              <a:solidFill>
                <a:srgbClr val="17375E"/>
              </a:solidFill>
              <a:latin typeface="Times New Roman" panose="02020603050405020304" pitchFamily="18" charset="0"/>
              <a:ea typeface="Times New Roman" panose="02020603050405020304" pitchFamily="18" charset="0"/>
            </a:endParaRPr>
          </a:p>
        </p:txBody>
      </p:sp>
      <p:sp>
        <p:nvSpPr>
          <p:cNvPr id="19" name="Прямоугольник 1"/>
          <p:cNvSpPr/>
          <p:nvPr/>
        </p:nvSpPr>
        <p:spPr>
          <a:xfrm>
            <a:off x="5232572" y="5932027"/>
            <a:ext cx="4521389" cy="276999"/>
          </a:xfrm>
          <a:prstGeom prst="rect">
            <a:avLst/>
          </a:prstGeom>
          <a:solidFill>
            <a:schemeClr val="bg1"/>
          </a:solidFill>
          <a:ln w="9525">
            <a:noFill/>
          </a:ln>
        </p:spPr>
        <p:txBody>
          <a:bodyPr wrap="square">
            <a:spAutoFit/>
          </a:bodyPr>
          <a:lstStyle/>
          <a:p>
            <a:pPr eaLnBrk="0" hangingPunct="0"/>
            <a:r>
              <a:rPr lang="kk-KZ" altLang="ru-RU" sz="1200" b="1" i="1" dirty="0" smtClean="0">
                <a:solidFill>
                  <a:srgbClr val="000000"/>
                </a:solidFill>
                <a:latin typeface="Times New Roman" panose="02020603050405020304" pitchFamily="18" charset="0"/>
                <a:cs typeface="Times New Roman" panose="02020603050405020304" pitchFamily="18" charset="0"/>
              </a:rPr>
              <a:t>Дайындаған</a:t>
            </a:r>
            <a:r>
              <a:rPr lang="en-US" altLang="ru-RU" sz="1200" b="1" i="1" dirty="0" smtClean="0">
                <a:solidFill>
                  <a:srgbClr val="000000"/>
                </a:solidFill>
                <a:latin typeface="Times New Roman" panose="02020603050405020304" pitchFamily="18" charset="0"/>
                <a:cs typeface="Times New Roman" panose="02020603050405020304" pitchFamily="18" charset="0"/>
              </a:rPr>
              <a:t>:</a:t>
            </a:r>
            <a:r>
              <a:rPr lang="ru-RU" altLang="ru-RU" sz="1200" b="1" i="1" dirty="0">
                <a:solidFill>
                  <a:srgbClr val="000000"/>
                </a:solidFill>
                <a:latin typeface="Times New Roman" panose="02020603050405020304" pitchFamily="18" charset="0"/>
                <a:cs typeface="Times New Roman" panose="02020603050405020304" pitchFamily="18" charset="0"/>
              </a:rPr>
              <a:t> </a:t>
            </a:r>
            <a:r>
              <a:rPr lang="ru-RU" altLang="ru-RU" sz="1200" b="1" i="1" dirty="0" smtClean="0">
                <a:solidFill>
                  <a:srgbClr val="000000"/>
                </a:solidFill>
                <a:latin typeface="Times New Roman" panose="02020603050405020304" pitchFamily="18" charset="0"/>
                <a:cs typeface="Times New Roman" panose="02020603050405020304" pitchFamily="18" charset="0"/>
              </a:rPr>
              <a:t>Бухтоярова Л.А. / Эрнст Л.В.</a:t>
            </a:r>
            <a:endParaRPr lang="ru-RU" sz="1200" b="1" i="1" dirty="0">
              <a:solidFill>
                <a:srgbClr val="000000"/>
              </a:solidFill>
              <a:latin typeface="Times New Roman" panose="02020603050405020304" pitchFamily="18" charset="0"/>
              <a:ea typeface="Times New Roman" panose="02020603050405020304" pitchFamily="18" charset="0"/>
            </a:endParaRPr>
          </a:p>
        </p:txBody>
      </p:sp>
      <p:graphicFrame>
        <p:nvGraphicFramePr>
          <p:cNvPr id="20" name="Таблица 19"/>
          <p:cNvGraphicFramePr/>
          <p:nvPr>
            <p:extLst>
              <p:ext uri="{D42A27DB-BD31-4B8C-83A1-F6EECF244321}">
                <p14:modId xmlns:p14="http://schemas.microsoft.com/office/powerpoint/2010/main" val="2131066682"/>
              </p:ext>
            </p:extLst>
          </p:nvPr>
        </p:nvGraphicFramePr>
        <p:xfrm>
          <a:off x="5277484" y="490845"/>
          <a:ext cx="4167505" cy="804672"/>
        </p:xfrm>
        <a:graphic>
          <a:graphicData uri="http://schemas.openxmlformats.org/drawingml/2006/table">
            <a:tbl>
              <a:tblPr/>
              <a:tblGrid>
                <a:gridCol w="1115922">
                  <a:extLst>
                    <a:ext uri="{9D8B030D-6E8A-4147-A177-3AD203B41FA5}">
                      <a16:colId xmlns:a16="http://schemas.microsoft.com/office/drawing/2014/main" xmlns="" val="20000"/>
                    </a:ext>
                  </a:extLst>
                </a:gridCol>
                <a:gridCol w="3051583">
                  <a:extLst>
                    <a:ext uri="{9D8B030D-6E8A-4147-A177-3AD203B41FA5}">
                      <a16:colId xmlns:a16="http://schemas.microsoft.com/office/drawing/2014/main" xmlns="" val="20001"/>
                    </a:ext>
                  </a:extLst>
                </a:gridCol>
              </a:tblGrid>
              <a:tr h="7252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sz="1000" dirty="0">
                          <a:latin typeface="Times New Roman" panose="02020603050405020304" pitchFamily="18" charset="0"/>
                        </a:rPr>
                        <a:t>Р</a:t>
                      </a:r>
                      <a:endParaRPr lang="ru-RU" altLang="en-US" sz="1000" dirty="0">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Ластану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дәрежесін</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анықтау</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77598">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0,14</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err="1" smtClean="0">
                          <a:solidFill>
                            <a:srgbClr val="000000"/>
                          </a:solidFill>
                          <a:latin typeface="Times New Roman" panose="02020603050405020304" pitchFamily="18" charset="0"/>
                          <a:ea typeface="+mn-ea"/>
                          <a:cs typeface="+mn-cs"/>
                        </a:rPr>
                        <a:t>төмен</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77598">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0,15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0,18</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көтеріңкі</a:t>
                      </a:r>
                      <a:endParaRPr lang="ru-RU" altLang="en-US" sz="1000" dirty="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79330">
                <a:tc>
                  <a:txBody>
                    <a:bodyPr/>
                    <a:lstStyle/>
                    <a:p>
                      <a:pPr algn="ctr">
                        <a:lnSpc>
                          <a:spcPct val="107000"/>
                        </a:lnSpc>
                        <a:spcAft>
                          <a:spcPts val="0"/>
                        </a:spcAft>
                      </a:pP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0,19 </a:t>
                      </a: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 Р &lt;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0,22</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solidFill>
                        <a:srgbClr val="000000"/>
                      </a:solidFill>
                      <a:prstDash val="solid"/>
                      <a:headEnd type="none" w="med" len="med"/>
                      <a:tailEnd type="none" w="med" len="med"/>
                    </a:lnL>
                    <a:lnR w="6350" cap="flat" cmpd="sng" algn="ctr">
                      <a:solidFill>
                        <a:srgbClr val="000000"/>
                      </a:solidFill>
                      <a:prstDash val="solid"/>
                      <a:roun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err="1" smtClean="0">
                          <a:solidFill>
                            <a:srgbClr val="000000"/>
                          </a:solidFill>
                          <a:latin typeface="Times New Roman" panose="02020603050405020304" pitchFamily="18" charset="0"/>
                        </a:rPr>
                        <a:t>жоғары</a:t>
                      </a:r>
                      <a:endParaRPr lang="ru-RU" sz="1000" dirty="0" smtClean="0">
                        <a:solidFill>
                          <a:srgbClr val="000000"/>
                        </a:solidFill>
                        <a:latin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r h="90744">
                <a:tc>
                  <a:txBody>
                    <a:bodyPr/>
                    <a:lstStyle/>
                    <a:p>
                      <a:pPr algn="ctr">
                        <a:lnSpc>
                          <a:spcPct val="107000"/>
                        </a:lnSpc>
                        <a:spcAft>
                          <a:spcPts val="0"/>
                        </a:spcAft>
                      </a:pPr>
                      <a:r>
                        <a:rPr lang="ru-RU" sz="1000" dirty="0">
                          <a:effectLst/>
                          <a:latin typeface="Times New Roman" panose="02020603050405020304" pitchFamily="18" charset="0"/>
                          <a:ea typeface="Calibri" panose="020F0502020204030204" pitchFamily="34" charset="0"/>
                          <a:cs typeface="Times New Roman" panose="02020603050405020304" pitchFamily="18" charset="0"/>
                        </a:rPr>
                        <a:t>Р ≥ </a:t>
                      </a:r>
                      <a:r>
                        <a:rPr lang="ru-RU" sz="1000" dirty="0" smtClean="0">
                          <a:effectLst/>
                          <a:latin typeface="Times New Roman" panose="02020603050405020304" pitchFamily="18" charset="0"/>
                          <a:ea typeface="Calibri" panose="020F0502020204030204" pitchFamily="34" charset="0"/>
                          <a:cs typeface="Times New Roman" panose="02020603050405020304" pitchFamily="18" charset="0"/>
                        </a:rPr>
                        <a:t>0,23</a:t>
                      </a:r>
                      <a:endParaRPr lang="ru-RU" sz="1000" dirty="0">
                        <a:effectLst/>
                        <a:latin typeface="Calibri" panose="020F0502020204030204" pitchFamily="34" charset="0"/>
                        <a:ea typeface="Calibri" panose="020F0502020204030204" pitchFamily="34" charset="0"/>
                        <a:cs typeface="Times New Roman" panose="02020603050405020304" pitchFamily="18" charset="0"/>
                      </a:endParaRPr>
                    </a:p>
                  </a:txBody>
                  <a:tcPr marL="68580" marR="6858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algn="ctr"/>
                      <a:r>
                        <a:rPr lang="kk-KZ" sz="1000" dirty="0" smtClean="0">
                          <a:latin typeface="Times New Roman" panose="02020603050405020304" pitchFamily="18" charset="0"/>
                          <a:cs typeface="Times New Roman" panose="02020603050405020304" pitchFamily="18" charset="0"/>
                        </a:rPr>
                        <a:t>өте жоғары</a:t>
                      </a:r>
                      <a:endParaRPr lang="ru-RU" sz="1000" dirty="0">
                        <a:latin typeface="Times New Roman" panose="02020603050405020304" pitchFamily="18" charset="0"/>
                        <a:cs typeface="Times New Roman" panose="02020603050405020304" pitchFamily="18" charset="0"/>
                      </a:endParaRPr>
                    </a:p>
                  </a:txBody>
                  <a:tcPr marL="0" marR="0" marT="0" marB="0" anchor="ctr">
                    <a:lnL w="6350" cap="flat" cmpd="sng" algn="ctr">
                      <a:solidFill>
                        <a:srgbClr val="000000"/>
                      </a:solidFill>
                      <a:prstDash val="solid"/>
                      <a:round/>
                      <a:headEnd type="none" w="med" len="med"/>
                      <a:tailEnd type="none" w="med" len="med"/>
                    </a:lnL>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4"/>
                  </a:ext>
                </a:extLst>
              </a:tr>
            </a:tbl>
          </a:graphicData>
        </a:graphic>
      </p:graphicFrame>
      <p:sp>
        <p:nvSpPr>
          <p:cNvPr id="31" name="Прямоугольник 30"/>
          <p:cNvSpPr/>
          <p:nvPr/>
        </p:nvSpPr>
        <p:spPr>
          <a:xfrm>
            <a:off x="4952999" y="1254869"/>
            <a:ext cx="4812079" cy="830997"/>
          </a:xfrm>
          <a:prstGeom prst="rect">
            <a:avLst/>
          </a:prstGeom>
          <a:noFill/>
          <a:ln w="9525">
            <a:noFill/>
          </a:ln>
        </p:spPr>
        <p:txBody>
          <a:bodyPr wrap="square">
            <a:spAutoFit/>
          </a:bodyPr>
          <a:lstStyle>
            <a:defPPr>
              <a:defRPr lang="ru-RU"/>
            </a:defPPr>
            <a:lvl1pPr marL="0" lvl="0"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vl6pPr marL="2286000" lvl="5"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6pPr>
            <a:lvl7pPr marL="2743200" lvl="6"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7pPr>
            <a:lvl8pPr marL="3200400" lvl="7"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8pPr>
            <a:lvl9pPr marL="3657600" lvl="8"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9pPr>
          </a:lstStyle>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*Жалпы </a:t>
            </a:r>
            <a:r>
              <a:rPr lang="kk-KZ" altLang="ru-RU" sz="800" i="1" dirty="0">
                <a:solidFill>
                  <a:srgbClr val="000000"/>
                </a:solidFill>
                <a:latin typeface="Times New Roman" panose="02020603050405020304" pitchFamily="18" charset="0"/>
                <a:cs typeface="Times New Roman" panose="02020603050405020304" pitchFamily="18" charset="0"/>
              </a:rPr>
              <a:t>қала бойынша ауаның ластануының жалпыланған көрсеткішін есептеу және ЖМҚ дәрежесін анықтау "қолайсыз метеорологиялық жағдайлар туралы ақпаратты ұсыну ережесінде, осындай ақпараттың құрамы мен мазмұнына қойылатын талаптарда, оны жариялау және мүдделі тұлғаларға ұсыну тәртібінде"келтірілген нұсқауларға сәйкес жүргізіледі</a:t>
            </a:r>
            <a:r>
              <a:rPr lang="kk-KZ" altLang="ru-RU" sz="800" i="1" dirty="0" smtClean="0">
                <a:solidFill>
                  <a:srgbClr val="000000"/>
                </a:solidFill>
                <a:latin typeface="Times New Roman" panose="02020603050405020304" pitchFamily="18" charset="0"/>
                <a:cs typeface="Times New Roman" panose="02020603050405020304" pitchFamily="18" charset="0"/>
              </a:rPr>
              <a:t>.</a:t>
            </a:r>
          </a:p>
          <a:p>
            <a:pPr algn="just"/>
            <a:r>
              <a:rPr lang="kk-KZ" altLang="ru-RU" sz="800" i="1" dirty="0" smtClean="0">
                <a:solidFill>
                  <a:srgbClr val="000000"/>
                </a:solidFill>
                <a:latin typeface="Times New Roman" panose="02020603050405020304" pitchFamily="18" charset="0"/>
                <a:cs typeface="Times New Roman" panose="02020603050405020304" pitchFamily="18" charset="0"/>
              </a:rPr>
              <a:t>ҚР </a:t>
            </a:r>
            <a:r>
              <a:rPr lang="kk-KZ" altLang="ru-RU" sz="800" i="1" dirty="0">
                <a:solidFill>
                  <a:srgbClr val="000000"/>
                </a:solidFill>
                <a:latin typeface="Times New Roman" panose="02020603050405020304" pitchFamily="18" charset="0"/>
                <a:cs typeface="Times New Roman" panose="02020603050405020304" pitchFamily="18" charset="0"/>
              </a:rPr>
              <a:t>әрбір қаласы үшін "Р" параметрінің градациясы жеке болып табылады, көпжылдық деректер негізінде есептеледі.</a:t>
            </a:r>
            <a:endParaRPr lang="ru-RU" altLang="ru-RU" sz="800" i="1" dirty="0">
              <a:solidFill>
                <a:srgbClr val="000000"/>
              </a:solidFill>
              <a:latin typeface="Times New Roman" panose="02020603050405020304" pitchFamily="18" charset="0"/>
              <a:cs typeface="Times New Roman" panose="02020603050405020304" pitchFamily="18" charset="0"/>
            </a:endParaRPr>
          </a:p>
        </p:txBody>
      </p:sp>
      <p:sp>
        <p:nvSpPr>
          <p:cNvPr id="33" name="Прямоугольник 32"/>
          <p:cNvSpPr/>
          <p:nvPr/>
        </p:nvSpPr>
        <p:spPr>
          <a:xfrm>
            <a:off x="4939938" y="1984542"/>
            <a:ext cx="4821598" cy="369332"/>
          </a:xfrm>
          <a:prstGeom prst="rect">
            <a:avLst/>
          </a:prstGeom>
        </p:spPr>
        <p:txBody>
          <a:bodyPr wrap="square">
            <a:spAutoFit/>
          </a:bodyPr>
          <a:lstStyle/>
          <a:p>
            <a:pPr algn="ctr" eaLnBrk="0" hangingPunct="0"/>
            <a:r>
              <a:rPr lang="ru-RU" sz="1200" i="1" dirty="0" err="1">
                <a:latin typeface="Times New Roman" panose="02020603050405020304" pitchFamily="18" charset="0"/>
                <a:cs typeface="Times New Roman" panose="02020603050405020304" pitchFamily="18" charset="0"/>
              </a:rPr>
              <a:t>Әртүрлі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дәрежедегі</a:t>
            </a:r>
            <a:r>
              <a:rPr lang="ru-RU" sz="1200" i="1" dirty="0">
                <a:latin typeface="Times New Roman" panose="02020603050405020304" pitchFamily="18" charset="0"/>
                <a:cs typeface="Times New Roman" panose="02020603050405020304" pitchFamily="18" charset="0"/>
              </a:rPr>
              <a:t> </a:t>
            </a:r>
            <a:r>
              <a:rPr lang="ru-RU" sz="1200" i="1" dirty="0" smtClean="0">
                <a:latin typeface="Times New Roman" panose="02020603050405020304" pitchFamily="18" charset="0"/>
                <a:cs typeface="Times New Roman" panose="02020603050405020304" pitchFamily="18" charset="0"/>
              </a:rPr>
              <a:t>ҚМЖ </a:t>
            </a:r>
            <a:r>
              <a:rPr lang="ru-RU" sz="1200" i="1" dirty="0" err="1">
                <a:latin typeface="Times New Roman" panose="02020603050405020304" pitchFamily="18" charset="0"/>
                <a:cs typeface="Times New Roman" panose="02020603050405020304" pitchFamily="18" charset="0"/>
              </a:rPr>
              <a:t>туралы</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ескертулерді</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ұсыну</a:t>
            </a:r>
            <a:r>
              <a:rPr lang="ru-RU" sz="1200" i="1" dirty="0">
                <a:latin typeface="Times New Roman" panose="02020603050405020304" pitchFamily="18" charset="0"/>
                <a:cs typeface="Times New Roman" panose="02020603050405020304" pitchFamily="18" charset="0"/>
              </a:rPr>
              <a:t> </a:t>
            </a:r>
            <a:r>
              <a:rPr lang="ru-RU" sz="1200" i="1" dirty="0" err="1">
                <a:latin typeface="Times New Roman" panose="02020603050405020304" pitchFamily="18" charset="0"/>
                <a:cs typeface="Times New Roman" panose="02020603050405020304" pitchFamily="18" charset="0"/>
              </a:rPr>
              <a:t>шарттары</a:t>
            </a:r>
            <a:r>
              <a:rPr lang="ru-RU" dirty="0">
                <a:latin typeface="Times New Roman" panose="02020603050405020304" pitchFamily="18" charset="0"/>
                <a:cs typeface="Times New Roman" panose="02020603050405020304" pitchFamily="18" charset="0"/>
              </a:rPr>
              <a:t> </a:t>
            </a:r>
            <a:endParaRPr lang="ru-RU" altLang="ru-RU" dirty="0">
              <a:latin typeface="Times New Roman" panose="02020603050405020304" pitchFamily="18" charset="0"/>
              <a:cs typeface="Times New Roman" panose="02020603050405020304" pitchFamily="18" charset="0"/>
            </a:endParaRPr>
          </a:p>
        </p:txBody>
      </p:sp>
      <p:graphicFrame>
        <p:nvGraphicFramePr>
          <p:cNvPr id="34" name="Таблица 33"/>
          <p:cNvGraphicFramePr/>
          <p:nvPr>
            <p:extLst>
              <p:ext uri="{D42A27DB-BD31-4B8C-83A1-F6EECF244321}">
                <p14:modId xmlns:p14="http://schemas.microsoft.com/office/powerpoint/2010/main" val="1355798727"/>
              </p:ext>
            </p:extLst>
          </p:nvPr>
        </p:nvGraphicFramePr>
        <p:xfrm>
          <a:off x="5062135" y="2311490"/>
          <a:ext cx="4606143" cy="2107132"/>
        </p:xfrm>
        <a:graphic>
          <a:graphicData uri="http://schemas.openxmlformats.org/drawingml/2006/table">
            <a:tbl>
              <a:tblPr/>
              <a:tblGrid>
                <a:gridCol w="848019">
                  <a:extLst>
                    <a:ext uri="{9D8B030D-6E8A-4147-A177-3AD203B41FA5}">
                      <a16:colId xmlns:a16="http://schemas.microsoft.com/office/drawing/2014/main" xmlns="" val="20000"/>
                    </a:ext>
                  </a:extLst>
                </a:gridCol>
                <a:gridCol w="3758124">
                  <a:extLst>
                    <a:ext uri="{9D8B030D-6E8A-4147-A177-3AD203B41FA5}">
                      <a16:colId xmlns:a16="http://schemas.microsoft.com/office/drawing/2014/main" xmlns="" val="20001"/>
                    </a:ext>
                  </a:extLst>
                </a:gridCol>
              </a:tblGrid>
              <a:tr h="287452">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sz="1000" dirty="0" smtClean="0">
                          <a:solidFill>
                            <a:srgbClr val="000000"/>
                          </a:solidFill>
                          <a:latin typeface="Times New Roman" panose="02020603050405020304" pitchFamily="18" charset="0"/>
                        </a:rPr>
                        <a:t>ҚМЖ</a:t>
                      </a:r>
                    </a:p>
                    <a:p>
                      <a:pPr lvl="0" algn="ctr" eaLnBrk="1" fontAlgn="ctr" hangingPunct="1">
                        <a:buNone/>
                      </a:pPr>
                      <a:r>
                        <a:rPr lang="ru-RU" sz="1000" dirty="0" err="1" smtClean="0">
                          <a:solidFill>
                            <a:srgbClr val="000000"/>
                          </a:solidFill>
                          <a:latin typeface="Times New Roman" panose="02020603050405020304" pitchFamily="18" charset="0"/>
                        </a:rPr>
                        <a:t>дәрежесі</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algn="ctr" eaLnBrk="1" fontAlgn="ctr" hangingPunct="1">
                        <a:buNone/>
                      </a:pPr>
                      <a:r>
                        <a:rPr lang="ru-RU" altLang="en-US" sz="1000" dirty="0" err="1" smtClean="0">
                          <a:solidFill>
                            <a:srgbClr val="000000"/>
                          </a:solidFill>
                          <a:latin typeface="Times New Roman" panose="02020603050405020304" pitchFamily="18" charset="0"/>
                        </a:rPr>
                        <a:t>Ескерту</a:t>
                      </a:r>
                      <a:r>
                        <a:rPr lang="ru-RU" altLang="en-US" sz="1000" dirty="0" smtClean="0">
                          <a:solidFill>
                            <a:srgbClr val="000000"/>
                          </a:solidFill>
                          <a:latin typeface="Times New Roman" panose="02020603050405020304" pitchFamily="18" charset="0"/>
                        </a:rPr>
                        <a:t> </a:t>
                      </a:r>
                      <a:r>
                        <a:rPr lang="ru-RU" altLang="en-US" sz="1000" dirty="0" err="1" smtClean="0">
                          <a:solidFill>
                            <a:srgbClr val="000000"/>
                          </a:solidFill>
                          <a:latin typeface="Times New Roman" panose="02020603050405020304" pitchFamily="18" charset="0"/>
                        </a:rPr>
                        <a:t>шарттары</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extLst>
                  <a:ext uri="{0D108BD9-81ED-4DB2-BD59-A6C34878D82A}">
                    <a16:rowId xmlns:a16="http://schemas.microsoft.com/office/drawing/2014/main" xmlns="" val="10000"/>
                  </a:ext>
                </a:extLst>
              </a:tr>
              <a:tr h="887932">
                <a:tc>
                  <a:txBody>
                    <a:bodyPr/>
                    <a:lstStyle/>
                    <a:p>
                      <a:pPr marL="0" marR="0" lvl="0" indent="0" algn="ctr" defTabSz="914400" rtl="0" eaLnBrk="1" fontAlgn="b" latinLnBrk="0" hangingPunct="1">
                        <a:lnSpc>
                          <a:spcPct val="100000"/>
                        </a:lnSpc>
                        <a:spcBef>
                          <a:spcPct val="0"/>
                        </a:spcBef>
                        <a:spcAft>
                          <a:spcPct val="0"/>
                        </a:spcAft>
                        <a:buClrTx/>
                        <a:buSzTx/>
                        <a:buFont typeface="Arial" panose="020B0604020202020204" pitchFamily="34" charset="0"/>
                        <a:buNone/>
                        <a:defRPr/>
                      </a:pPr>
                      <a:r>
                        <a:rPr lang="ru-RU" sz="1000" b="0" i="0" u="none" kern="1200" baseline="0" dirty="0" smtClean="0">
                          <a:solidFill>
                            <a:srgbClr val="000000"/>
                          </a:solidFill>
                          <a:latin typeface="Times New Roman" panose="02020603050405020304" pitchFamily="18" charset="0"/>
                          <a:ea typeface="+mn-ea"/>
                          <a:cs typeface="+mn-cs"/>
                        </a:rPr>
                        <a:t>1 </a:t>
                      </a:r>
                      <a:r>
                        <a:rPr lang="ru-RU" sz="1000" b="0" i="0" u="none" kern="1200" baseline="0" dirty="0" err="1" smtClean="0">
                          <a:solidFill>
                            <a:srgbClr val="000000"/>
                          </a:solidFill>
                          <a:latin typeface="Times New Roman" panose="02020603050405020304" pitchFamily="18" charset="0"/>
                          <a:ea typeface="+mn-ea"/>
                          <a:cs typeface="+mn-cs"/>
                        </a:rPr>
                        <a:t>дәреже</a:t>
                      </a:r>
                      <a:endParaRPr lang="ru-RU" altLang="en-US" sz="1000" b="0" i="0" u="none" kern="1200" baseline="0" dirty="0">
                        <a:solidFill>
                          <a:srgbClr val="000000"/>
                        </a:solidFill>
                        <a:latin typeface="Times New Roman" panose="02020603050405020304" pitchFamily="18" charset="0"/>
                        <a:ea typeface="+mn-ea"/>
                        <a:cs typeface="+mn-cs"/>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жоғары дәрежені көрсетсе, сондай-ақ барлық немесе көптеген посттарда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1ПДК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&lt; 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latin typeface="Times New Roman" panose="02020603050405020304" pitchFamily="18" charset="0"/>
                          <a:cs typeface="Times New Roman" panose="02020603050405020304" pitchFamily="18" charset="0"/>
                        </a:rPr>
                        <a:t>немесе </a:t>
                      </a:r>
                      <a:r>
                        <a:rPr lang="ru-RU" sz="1000" dirty="0" smtClean="0">
                          <a:latin typeface="Times New Roman" panose="02020603050405020304" pitchFamily="18" charset="0"/>
                          <a:cs typeface="Times New Roman" panose="02020603050405020304" pitchFamily="18" charset="0"/>
                        </a:rPr>
                        <a:t>СИ ≥ 3ПДКм.р. </a:t>
                      </a:r>
                      <a:r>
                        <a:rPr lang="kk-KZ" sz="1000" dirty="0" smtClean="0">
                          <a:solidFill>
                            <a:schemeClr val="tx1"/>
                          </a:solidFill>
                          <a:latin typeface="Times New Roman" panose="02020603050405020304" pitchFamily="18" charset="0"/>
                        </a:rPr>
                        <a:t>шарты орындалса;</a:t>
                      </a:r>
                      <a:endPar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endParaRPr>
                    </a:p>
                    <a:p>
                      <a:pPr marL="0" marR="0" lvl="0" indent="0" algn="l" defTabSz="914400" rtl="0" eaLnBrk="1" fontAlgn="b" latinLnBrk="0" hangingPunct="1">
                        <a:lnSpc>
                          <a:spcPct val="100000"/>
                        </a:lnSpc>
                        <a:spcBef>
                          <a:spcPct val="0"/>
                        </a:spcBef>
                        <a:spcAft>
                          <a:spcPct val="0"/>
                        </a:spcAft>
                        <a:buClrTx/>
                        <a:buSzTx/>
                        <a:buFont typeface="Arial" panose="020B0604020202020204" pitchFamily="34" charset="0"/>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a:t>
                      </a:r>
                      <a:r>
                        <a:rPr lang="en-US" altLang="en-US" sz="1000" b="0" i="0" u="none" kern="1200" baseline="0" dirty="0" smtClean="0">
                          <a:solidFill>
                            <a:schemeClr val="tx1"/>
                          </a:solidFill>
                          <a:latin typeface="Times New Roman" panose="02020603050405020304" pitchFamily="18" charset="0"/>
                          <a:ea typeface="+mn-ea"/>
                          <a:cs typeface="+mn-cs"/>
                        </a:rPr>
                        <a:t>P" </a:t>
                      </a:r>
                      <a:r>
                        <a:rPr lang="kk-KZ" altLang="en-US" sz="1000" b="0" i="0" u="none" kern="1200" baseline="0" dirty="0" smtClean="0">
                          <a:solidFill>
                            <a:schemeClr val="tx1"/>
                          </a:solidFill>
                          <a:latin typeface="Times New Roman" panose="02020603050405020304" pitchFamily="18" charset="0"/>
                          <a:ea typeface="+mn-ea"/>
                          <a:cs typeface="+mn-cs"/>
                        </a:rPr>
                        <a:t>параметрі өте жоғары дәрежеде болса, бірақ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&lt;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 </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1"/>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ru-RU" sz="1000" dirty="0" smtClean="0">
                          <a:solidFill>
                            <a:srgbClr val="000000"/>
                          </a:solidFill>
                          <a:latin typeface="Times New Roman" panose="02020603050405020304" pitchFamily="18" charset="0"/>
                        </a:rPr>
                        <a:t>2 </a:t>
                      </a:r>
                      <a:r>
                        <a:rPr lang="ru-RU" sz="1000" dirty="0" err="1" smtClean="0">
                          <a:solidFill>
                            <a:srgbClr val="000000"/>
                          </a:solidFill>
                          <a:latin typeface="Times New Roman" panose="02020603050405020304" pitchFamily="18" charset="0"/>
                        </a:rPr>
                        <a:t>дәреже</a:t>
                      </a:r>
                      <a:endParaRPr lang="ru-RU" altLang="en-US" sz="1000" dirty="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solidFill>
                        <a:srgbClr val="000000"/>
                      </a:solidFill>
                      <a:prstDash val="soli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3ПДК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2"/>
                  </a:ext>
                </a:extLst>
              </a:tr>
              <a:tr h="443966">
                <a:tc>
                  <a:txBody>
                    <a:bodyPr/>
                    <a:lstStyle/>
                    <a:p>
                      <a:pPr marL="0" marR="0" lvl="0" indent="0" algn="ctr" defTabSz="914400" rtl="0" eaLnBrk="1" fontAlgn="b" latinLnBrk="0" hangingPunct="1">
                        <a:lnSpc>
                          <a:spcPct val="100000"/>
                        </a:lnSpc>
                        <a:spcBef>
                          <a:spcPts val="0"/>
                        </a:spcBef>
                        <a:spcAft>
                          <a:spcPts val="0"/>
                        </a:spcAft>
                        <a:buClrTx/>
                        <a:buSzTx/>
                        <a:buFontTx/>
                        <a:buNone/>
                        <a:defRPr/>
                      </a:pPr>
                      <a:r>
                        <a:rPr lang="kk-KZ" sz="1000" dirty="0" smtClean="0">
                          <a:solidFill>
                            <a:srgbClr val="000000"/>
                          </a:solidFill>
                          <a:latin typeface="Times New Roman" panose="02020603050405020304" pitchFamily="18" charset="0"/>
                        </a:rPr>
                        <a:t>3</a:t>
                      </a:r>
                      <a:r>
                        <a:rPr lang="kk-KZ" sz="1000" baseline="0" dirty="0" smtClean="0">
                          <a:solidFill>
                            <a:srgbClr val="000000"/>
                          </a:solidFill>
                          <a:latin typeface="Times New Roman" panose="02020603050405020304" pitchFamily="18" charset="0"/>
                        </a:rPr>
                        <a:t> дәреже</a:t>
                      </a:r>
                      <a:endParaRPr lang="ru-RU" sz="1000" dirty="0" smtClean="0">
                        <a:solidFill>
                          <a:srgbClr val="000000"/>
                        </a:solidFill>
                        <a:latin typeface="Times New Roman" panose="02020603050405020304" pitchFamily="18" charset="0"/>
                      </a:endParaRPr>
                    </a:p>
                  </a:txBody>
                  <a:tcPr marL="0" marR="0" marT="0" marB="0" anchor="ctr">
                    <a:lnL w="6350" cap="flat" cmpd="sng">
                      <a:solidFill>
                        <a:srgbClr val="000000"/>
                      </a:solidFill>
                      <a:prstDash val="solid"/>
                      <a:headEnd type="none" w="med" len="med"/>
                      <a:tailEnd type="none" w="med" len="med"/>
                    </a:lnL>
                    <a:lnR w="6350" cap="flat" cmpd="sng">
                      <a:solidFill>
                        <a:srgbClr val="000000"/>
                      </a:solidFill>
                      <a:prstDash val="solid"/>
                      <a:headEnd type="none" w="med" len="med"/>
                      <a:tailEnd type="none" w="med" len="med"/>
                    </a:lnR>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tc>
                  <a:txBody>
                    <a:bodyPr/>
                    <a:lstStyle/>
                    <a:p>
                      <a:pPr marL="0" marR="0" lvl="0" indent="0" algn="l" defTabSz="914400" rtl="0" eaLnBrk="1" fontAlgn="b" latinLnBrk="0" hangingPunct="1">
                        <a:lnSpc>
                          <a:spcPct val="100000"/>
                        </a:lnSpc>
                        <a:spcBef>
                          <a:spcPts val="0"/>
                        </a:spcBef>
                        <a:spcAft>
                          <a:spcPts val="0"/>
                        </a:spcAft>
                        <a:buClrTx/>
                        <a:buSzTx/>
                        <a:buFontTx/>
                        <a:buNone/>
                        <a:tabLst/>
                        <a:defRPr/>
                      </a:pPr>
                      <a:r>
                        <a:rPr lang="kk-KZ" altLang="en-US" sz="1000" b="0" i="0" u="none" kern="1200" baseline="0" dirty="0" smtClean="0">
                          <a:solidFill>
                            <a:schemeClr val="tx1"/>
                          </a:solidFill>
                          <a:latin typeface="Times New Roman" panose="02020603050405020304" pitchFamily="18" charset="0"/>
                          <a:ea typeface="+mn-ea"/>
                          <a:cs typeface="+mn-cs"/>
                        </a:rPr>
                        <a:t>Егер екі күн қатарынан немесе одан да көп уақыт ішінде "Р" параметрі өте жоғары дәрежені көрсетсе, сондай-ақ барлық немесе посттардың басым бөлігінде </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СИ </a:t>
                      </a:r>
                      <a:r>
                        <a:rPr lang="ru-RU" sz="1000" dirty="0" smtClean="0">
                          <a:latin typeface="Times New Roman" panose="02020603050405020304" pitchFamily="18" charset="0"/>
                          <a:cs typeface="Times New Roman" panose="02020603050405020304" pitchFamily="18" charset="0"/>
                        </a:rPr>
                        <a:t>≥</a:t>
                      </a:r>
                      <a:r>
                        <a:rPr lang="ru-RU" sz="1000" kern="1200" dirty="0" smtClean="0">
                          <a:solidFill>
                            <a:schemeClr val="tx1"/>
                          </a:solidFill>
                          <a:effectLst/>
                          <a:latin typeface="Times New Roman" panose="02020603050405020304" pitchFamily="18" charset="0"/>
                          <a:ea typeface="+mn-ea"/>
                          <a:cs typeface="Times New Roman" panose="02020603050405020304" pitchFamily="18" charset="0"/>
                        </a:rPr>
                        <a:t> 5ПДК</a:t>
                      </a:r>
                      <a:r>
                        <a:rPr lang="ru-RU" sz="1000" kern="1200" baseline="-25000" dirty="0" smtClean="0">
                          <a:solidFill>
                            <a:schemeClr val="tx1"/>
                          </a:solidFill>
                          <a:effectLst/>
                          <a:latin typeface="Times New Roman" panose="02020603050405020304" pitchFamily="18" charset="0"/>
                          <a:ea typeface="+mn-ea"/>
                          <a:cs typeface="Times New Roman" panose="02020603050405020304" pitchFamily="18" charset="0"/>
                        </a:rPr>
                        <a:t>м.р. </a:t>
                      </a:r>
                      <a:r>
                        <a:rPr lang="kk-KZ" sz="1000" dirty="0" smtClean="0">
                          <a:solidFill>
                            <a:schemeClr val="tx1"/>
                          </a:solidFill>
                          <a:latin typeface="Times New Roman" panose="02020603050405020304" pitchFamily="18" charset="0"/>
                        </a:rPr>
                        <a:t>шарты орындалса.</a:t>
                      </a:r>
                    </a:p>
                  </a:txBody>
                  <a:tcPr marL="0" marR="0" marT="0" marB="0" anchor="ctr">
                    <a:lnL w="6350" cap="flat" cmpd="sng" algn="ctr">
                      <a:solidFill>
                        <a:srgbClr val="000000"/>
                      </a:solidFill>
                      <a:prstDash val="solid"/>
                      <a:round/>
                      <a:headEnd type="none" w="med" len="med"/>
                      <a:tailEnd type="none" w="med" len="med"/>
                    </a:lnL>
                    <a:lnT w="6350" cap="flat" cmpd="sng">
                      <a:solidFill>
                        <a:srgbClr val="000000"/>
                      </a:solidFill>
                      <a:prstDash val="solid"/>
                      <a:headEnd type="none" w="med" len="med"/>
                      <a:tailEnd type="none" w="med" len="med"/>
                    </a:lnT>
                    <a:lnB w="6350" cap="flat" cmpd="sng" algn="ctr">
                      <a:solidFill>
                        <a:srgbClr val="000000"/>
                      </a:solidFill>
                      <a:prstDash val="solid"/>
                      <a:round/>
                      <a:headEnd type="none" w="med" len="med"/>
                      <a:tailEnd type="none" w="med" len="med"/>
                    </a:lnB>
                    <a:lnTlToBr>
                      <a:noFill/>
                    </a:lnTlToBr>
                    <a:lnBlToTr>
                      <a:noFill/>
                    </a:lnBlToTr>
                    <a:noFill/>
                  </a:tcPr>
                </a:tc>
                <a:extLst>
                  <a:ext uri="{0D108BD9-81ED-4DB2-BD59-A6C34878D82A}">
                    <a16:rowId xmlns:a16="http://schemas.microsoft.com/office/drawing/2014/main" xmlns="" val="10003"/>
                  </a:ext>
                </a:extLst>
              </a:tr>
            </a:tbl>
          </a:graphicData>
        </a:graphic>
      </p:graphicFrame>
      <p:sp>
        <p:nvSpPr>
          <p:cNvPr id="35" name="TextBox 34"/>
          <p:cNvSpPr txBox="1"/>
          <p:nvPr/>
        </p:nvSpPr>
        <p:spPr>
          <a:xfrm>
            <a:off x="4959789" y="4375033"/>
            <a:ext cx="4808416" cy="338554"/>
          </a:xfrm>
          <a:prstGeom prst="rect">
            <a:avLst/>
          </a:prstGeom>
          <a:noFill/>
        </p:spPr>
        <p:txBody>
          <a:bodyPr wrap="square" rtlCol="0">
            <a:spAutoFit/>
          </a:bodyPr>
          <a:lstStyle/>
          <a:p>
            <a:pPr lvl="0" algn="just"/>
            <a:r>
              <a:rPr lang="kk-KZ" sz="800" i="1" dirty="0">
                <a:latin typeface="Times New Roman" panose="02020603050405020304" pitchFamily="18" charset="0"/>
              </a:rPr>
              <a:t>*Ағымдағы және болжамды синоптикалық жағдай және қолайсыз метеорологиялық жағдайлар кешені атмосферада ластаушы заттардың одан әрі жиналуына ықпал етеді</a:t>
            </a:r>
            <a:endParaRPr lang="ru-RU" dirty="0"/>
          </a:p>
        </p:txBody>
      </p:sp>
      <p:graphicFrame>
        <p:nvGraphicFramePr>
          <p:cNvPr id="21" name="Таблица 20"/>
          <p:cNvGraphicFramePr/>
          <p:nvPr>
            <p:extLst>
              <p:ext uri="{D42A27DB-BD31-4B8C-83A1-F6EECF244321}">
                <p14:modId xmlns:p14="http://schemas.microsoft.com/office/powerpoint/2010/main" val="4035212898"/>
              </p:ext>
            </p:extLst>
          </p:nvPr>
        </p:nvGraphicFramePr>
        <p:xfrm>
          <a:off x="5062135" y="5006458"/>
          <a:ext cx="4035777" cy="792592"/>
        </p:xfrm>
        <a:graphic>
          <a:graphicData uri="http://schemas.openxmlformats.org/drawingml/2006/table">
            <a:tbl>
              <a:tblPr/>
              <a:tblGrid>
                <a:gridCol w="1979097">
                  <a:extLst>
                    <a:ext uri="{9D8B030D-6E8A-4147-A177-3AD203B41FA5}">
                      <a16:colId xmlns:a16="http://schemas.microsoft.com/office/drawing/2014/main" xmlns="" val="20000"/>
                    </a:ext>
                  </a:extLst>
                </a:gridCol>
                <a:gridCol w="2056680">
                  <a:extLst>
                    <a:ext uri="{9D8B030D-6E8A-4147-A177-3AD203B41FA5}">
                      <a16:colId xmlns:a16="http://schemas.microsoft.com/office/drawing/2014/main" xmlns="" val="20001"/>
                    </a:ext>
                  </a:extLst>
                </a:gridCol>
              </a:tblGrid>
              <a:tr h="422770">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endParaRPr sz="800" dirty="0" smtClean="0">
                        <a:latin typeface="Times New Roman" panose="02020603050405020304" pitchFamily="18" charset="0"/>
                        <a:cs typeface="Times New Roman" panose="02020603050405020304" pitchFamily="18" charset="0"/>
                      </a:endParaRPr>
                    </a:p>
                    <a:p>
                      <a:pPr lvl="0" eaLnBrk="1" hangingPunct="1">
                        <a:buNone/>
                      </a:pPr>
                      <a:endParaRPr lang="kk-KZ" sz="800" dirty="0" smtClean="0">
                        <a:latin typeface="Times New Roman" panose="02020603050405020304" pitchFamily="18" charset="0"/>
                        <a:cs typeface="Times New Roman" panose="02020603050405020304" pitchFamily="18" charset="0"/>
                      </a:endParaRPr>
                    </a:p>
                    <a:p>
                      <a:pPr lvl="0" eaLnBrk="1" hangingPunct="1">
                        <a:buNone/>
                      </a:pPr>
                      <a:r>
                        <a:rPr lang="kk-KZ" altLang="en-US" sz="800" dirty="0" smtClean="0">
                          <a:latin typeface="Times New Roman" panose="02020603050405020304" pitchFamily="18" charset="0"/>
                          <a:ea typeface="Times New Roman" panose="02020603050405020304" pitchFamily="18" charset="0"/>
                        </a:rPr>
                        <a:t>ҚОЖБКЗ</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232</a:t>
                      </a:r>
                      <a:r>
                        <a:rPr sz="800" dirty="0" smtClean="0">
                          <a:latin typeface="Times New Roman" panose="02020603050405020304" pitchFamily="18" charset="0"/>
                          <a:cs typeface="Times New Roman" panose="02020603050405020304" pitchFamily="18" charset="0"/>
                        </a:rPr>
                        <a:t>) </a:t>
                      </a:r>
                      <a:r>
                        <a:rPr lang="kk-KZ" sz="800" dirty="0" smtClean="0">
                          <a:latin typeface="Times New Roman" panose="02020603050405020304" pitchFamily="18" charset="0"/>
                          <a:cs typeface="Times New Roman" panose="02020603050405020304" pitchFamily="18" charset="0"/>
                        </a:rPr>
                        <a:t>70</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13</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7</a:t>
                      </a:r>
                      <a:r>
                        <a:rPr lang="en-US" sz="800" dirty="0" smtClean="0">
                          <a:latin typeface="Times New Roman" panose="02020603050405020304" pitchFamily="18" charset="0"/>
                          <a:cs typeface="Times New Roman" panose="02020603050405020304" pitchFamily="18" charset="0"/>
                        </a:rPr>
                        <a:t>3</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vozduh2_vk</a:t>
                      </a:r>
                      <a:r>
                        <a:rPr lang="en-US" altLang="x-none" sz="800" b="1" dirty="0" smtClean="0">
                          <a:latin typeface="Times New Roman" panose="02020603050405020304" pitchFamily="18" charset="0"/>
                          <a:cs typeface="Times New Roman" panose="02020603050405020304" pitchFamily="18" charset="0"/>
                        </a:rPr>
                        <a:t>@mail.ru</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0"/>
                  </a:ext>
                </a:extLst>
              </a:tr>
              <a:tr h="334963">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lang="ru-RU" altLang="en-US" sz="800" dirty="0" err="1" smtClean="0">
                          <a:latin typeface="Times New Roman" panose="02020603050405020304" pitchFamily="18" charset="0"/>
                          <a:ea typeface="Times New Roman" panose="02020603050405020304" pitchFamily="18" charset="0"/>
                        </a:rPr>
                        <a:t>Метеоболжау</a:t>
                      </a:r>
                      <a:r>
                        <a:rPr lang="ru-RU" altLang="en-US" sz="800" dirty="0" smtClean="0">
                          <a:latin typeface="Times New Roman" panose="02020603050405020304" pitchFamily="18" charset="0"/>
                          <a:ea typeface="Times New Roman" panose="02020603050405020304" pitchFamily="18" charset="0"/>
                        </a:rPr>
                        <a:t> </a:t>
                      </a:r>
                      <a:r>
                        <a:rPr lang="ru-RU" altLang="en-US" sz="800" dirty="0" err="1" smtClean="0">
                          <a:latin typeface="Times New Roman" panose="02020603050405020304" pitchFamily="18" charset="0"/>
                          <a:ea typeface="Times New Roman" panose="02020603050405020304" pitchFamily="18" charset="0"/>
                        </a:rPr>
                        <a:t>бөлімі</a:t>
                      </a:r>
                      <a:endParaRPr lang="ru-RU" altLang="en-US"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tc>
                  <a:txBody>
                    <a:bodyPr/>
                    <a:lstStyle>
                      <a:lvl1pPr marL="0" lvl="0" indent="0" algn="l" defTabSz="914400" rtl="0" eaLnBrk="0" fontAlgn="base" latinLnBrk="0" hangingPunct="0">
                        <a:lnSpc>
                          <a:spcPct val="100000"/>
                        </a:lnSpc>
                        <a:spcBef>
                          <a:spcPct val="0"/>
                        </a:spcBef>
                        <a:spcAft>
                          <a:spcPct val="0"/>
                        </a:spcAft>
                        <a:buFont typeface="Arial" panose="020B0604020202020204" pitchFamily="34" charset="0"/>
                        <a:buNone/>
                        <a:defRPr sz="1800" b="0" i="0" u="none" kern="1200" baseline="0">
                          <a:solidFill>
                            <a:schemeClr val="tx1"/>
                          </a:solidFill>
                          <a:latin typeface="Calibri" panose="020F0502020204030204" pitchFamily="34" charset="0"/>
                          <a:ea typeface="+mn-ea"/>
                        </a:defRPr>
                      </a:lvl1pPr>
                      <a:lvl2pPr marL="457200" lvl="1"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2pPr>
                      <a:lvl3pPr marL="914400" lvl="2"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3pPr>
                      <a:lvl4pPr marL="1371600" lvl="3"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4pPr>
                      <a:lvl5pPr marL="1828800" lvl="4" indent="0" algn="l" defTabSz="914400" rtl="0" eaLnBrk="1" fontAlgn="base" latinLnBrk="0" hangingPunct="1">
                        <a:lnSpc>
                          <a:spcPct val="100000"/>
                        </a:lnSpc>
                        <a:spcBef>
                          <a:spcPct val="0"/>
                        </a:spcBef>
                        <a:spcAft>
                          <a:spcPct val="0"/>
                        </a:spcAft>
                        <a:buFont typeface="Arial" panose="020B0604020202020204" pitchFamily="34" charset="0"/>
                        <a:buNone/>
                        <a:defRPr b="0" i="0" u="none" kern="1200" baseline="0">
                          <a:solidFill>
                            <a:schemeClr val="tx1"/>
                          </a:solidFill>
                          <a:latin typeface="Calibri" panose="020F0502020204030204" pitchFamily="34" charset="0"/>
                          <a:ea typeface="+mn-ea"/>
                          <a:cs typeface="+mn-cs"/>
                        </a:defRPr>
                      </a:lvl5pPr>
                    </a:lstStyle>
                    <a:p>
                      <a:pPr lvl="0" eaLnBrk="1" hangingPunct="1">
                        <a:buNone/>
                      </a:pPr>
                      <a:r>
                        <a:rPr sz="800" dirty="0" err="1" smtClean="0">
                          <a:latin typeface="Times New Roman" panose="02020603050405020304" pitchFamily="18" charset="0"/>
                          <a:cs typeface="Times New Roman" panose="02020603050405020304" pitchFamily="18" charset="0"/>
                        </a:rPr>
                        <a:t>Тел</a:t>
                      </a:r>
                      <a:r>
                        <a:rPr sz="800" dirty="0" smtClean="0">
                          <a:latin typeface="Times New Roman" panose="02020603050405020304" pitchFamily="18" charset="0"/>
                          <a:cs typeface="Times New Roman" panose="02020603050405020304" pitchFamily="18" charset="0"/>
                        </a:rPr>
                        <a:t>.: +7 (7</a:t>
                      </a:r>
                      <a:r>
                        <a:rPr lang="kk-KZ" sz="800" dirty="0" smtClean="0">
                          <a:latin typeface="Times New Roman" panose="02020603050405020304" pitchFamily="18" charset="0"/>
                          <a:cs typeface="Times New Roman" panose="02020603050405020304" pitchFamily="18" charset="0"/>
                        </a:rPr>
                        <a:t>2</a:t>
                      </a:r>
                      <a:r>
                        <a:rPr sz="800" dirty="0" smtClean="0">
                          <a:latin typeface="Times New Roman" panose="02020603050405020304" pitchFamily="18" charset="0"/>
                          <a:cs typeface="Times New Roman" panose="02020603050405020304" pitchFamily="18" charset="0"/>
                        </a:rPr>
                        <a:t>7</a:t>
                      </a:r>
                      <a:r>
                        <a:rPr lang="kk-KZ" sz="800" dirty="0" smtClean="0">
                          <a:latin typeface="Times New Roman" panose="02020603050405020304" pitchFamily="18" charset="0"/>
                          <a:cs typeface="Times New Roman" panose="02020603050405020304" pitchFamily="18" charset="0"/>
                        </a:rPr>
                        <a:t>32</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98</a:t>
                      </a:r>
                      <a:r>
                        <a:rPr sz="800" dirty="0" smtClean="0">
                          <a:latin typeface="Times New Roman" panose="02020603050405020304" pitchFamily="18" charset="0"/>
                          <a:cs typeface="Times New Roman" panose="02020603050405020304" pitchFamily="18" charset="0"/>
                        </a:rPr>
                        <a:t>, 7</a:t>
                      </a:r>
                      <a:r>
                        <a:rPr lang="kk-KZ" sz="800" dirty="0" smtClean="0">
                          <a:latin typeface="Times New Roman" panose="02020603050405020304" pitchFamily="18" charset="0"/>
                          <a:cs typeface="Times New Roman" panose="02020603050405020304" pitchFamily="18" charset="0"/>
                        </a:rPr>
                        <a:t>6</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62</a:t>
                      </a:r>
                      <a:r>
                        <a:rPr sz="800" dirty="0" smtClean="0">
                          <a:latin typeface="Times New Roman" panose="02020603050405020304" pitchFamily="18" charset="0"/>
                          <a:cs typeface="Times New Roman" panose="02020603050405020304" pitchFamily="18" charset="0"/>
                        </a:rPr>
                        <a:t>-</a:t>
                      </a:r>
                      <a:r>
                        <a:rPr lang="kk-KZ" sz="800" dirty="0" smtClean="0">
                          <a:latin typeface="Times New Roman" panose="02020603050405020304" pitchFamily="18" charset="0"/>
                          <a:cs typeface="Times New Roman" panose="02020603050405020304" pitchFamily="18" charset="0"/>
                        </a:rPr>
                        <a:t>17</a:t>
                      </a:r>
                      <a:endParaRPr sz="800" dirty="0" smtClean="0">
                        <a:latin typeface="Times New Roman" panose="02020603050405020304" pitchFamily="18" charset="0"/>
                        <a:cs typeface="Times New Roman" panose="02020603050405020304" pitchFamily="18" charset="0"/>
                      </a:endParaRPr>
                    </a:p>
                    <a:p>
                      <a:pPr lvl="0" eaLnBrk="1" hangingPunct="1">
                        <a:buNone/>
                      </a:pPr>
                      <a:r>
                        <a:rPr lang="en-US" altLang="x-none" sz="800" dirty="0" smtClean="0">
                          <a:latin typeface="Times New Roman" panose="02020603050405020304" pitchFamily="18" charset="0"/>
                          <a:cs typeface="Times New Roman" panose="02020603050405020304" pitchFamily="18" charset="0"/>
                        </a:rPr>
                        <a:t>E-mail: </a:t>
                      </a:r>
                      <a:r>
                        <a:rPr lang="en-US" altLang="x-none" sz="800" b="1" dirty="0" smtClean="0">
                          <a:latin typeface="Times New Roman" panose="02020603050405020304" pitchFamily="18" charset="0"/>
                          <a:cs typeface="Times New Roman" panose="02020603050405020304" pitchFamily="18" charset="0"/>
                          <a:hlinkClick r:id="rId2"/>
                        </a:rPr>
                        <a:t>omp_vko@meteo.kz</a:t>
                      </a:r>
                      <a:endParaRPr lang="en-US" altLang="x-none" sz="800" dirty="0">
                        <a:latin typeface="Times New Roman" panose="02020603050405020304" pitchFamily="18" charset="0"/>
                        <a:ea typeface="Times New Roman" panose="02020603050405020304" pitchFamily="18" charset="0"/>
                      </a:endParaRPr>
                    </a:p>
                  </a:txBody>
                  <a:tcPr marT="45748" marB="45748" anchor="ctr">
                    <a:lnL>
                      <a:noFill/>
                    </a:lnL>
                    <a:lnR>
                      <a:noFill/>
                    </a:lnR>
                    <a:lnT>
                      <a:noFill/>
                    </a:lnT>
                    <a:lnB>
                      <a:noFill/>
                    </a:lnB>
                    <a:lnTlToBr>
                      <a:noFill/>
                    </a:lnTlToBr>
                    <a:lnBlToTr>
                      <a:noFill/>
                    </a:lnBlToTr>
                    <a:noFill/>
                  </a:tcPr>
                </a:tc>
                <a:extLst>
                  <a:ext uri="{0D108BD9-81ED-4DB2-BD59-A6C34878D82A}">
                    <a16:rowId xmlns:a16="http://schemas.microsoft.com/office/drawing/2014/main" xmlns="" val="10001"/>
                  </a:ext>
                </a:extLst>
              </a:tr>
            </a:tbl>
          </a:graphicData>
        </a:graphic>
      </p:graphicFrame>
    </p:spTree>
    <p:extLst>
      <p:ext uri="{BB962C8B-B14F-4D97-AF65-F5344CB8AC3E}">
        <p14:creationId xmlns:p14="http://schemas.microsoft.com/office/powerpoint/2010/main" val="334028445"/>
      </p:ext>
    </p:extLst>
  </p:cSld>
  <p:clrMapOvr>
    <a:masterClrMapping/>
  </p:clrMapOvr>
  <p:timing>
    <p:tnLst>
      <p:par>
        <p:cTn id="1" dur="indefinite" restart="never" nodeType="tmRoot"/>
      </p:par>
    </p:tnLst>
  </p:timing>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Тема Office">
  <a:themeElements>
    <a:clrScheme name="Стандартная">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Стандартная">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Стандартная">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18467</TotalTime>
  <Words>562</Words>
  <Application>Microsoft Office PowerPoint</Application>
  <PresentationFormat>Лист A4 (210x297 мм)</PresentationFormat>
  <Paragraphs>94</Paragraphs>
  <Slides>2</Slides>
  <Notes>0</Notes>
  <HiddenSlides>0</HiddenSlides>
  <MMClips>0</MMClips>
  <ScaleCrop>false</ScaleCrop>
  <HeadingPairs>
    <vt:vector size="6" baseType="variant">
      <vt:variant>
        <vt:lpstr>Использованные шрифты</vt:lpstr>
      </vt:variant>
      <vt:variant>
        <vt:i4>4</vt:i4>
      </vt:variant>
      <vt:variant>
        <vt:lpstr>Тема</vt:lpstr>
      </vt:variant>
      <vt:variant>
        <vt:i4>1</vt:i4>
      </vt:variant>
      <vt:variant>
        <vt:lpstr>Заголовки слайдов</vt:lpstr>
      </vt:variant>
      <vt:variant>
        <vt:i4>2</vt:i4>
      </vt:variant>
    </vt:vector>
  </HeadingPairs>
  <TitlesOfParts>
    <vt:vector size="7" baseType="lpstr">
      <vt:lpstr>宋体</vt:lpstr>
      <vt:lpstr>Arial</vt:lpstr>
      <vt:lpstr>Calibri</vt:lpstr>
      <vt:lpstr>Times New Roman</vt:lpstr>
      <vt:lpstr>Тема Office</vt:lpstr>
      <vt:lpstr>Презентация PowerPoint</vt:lpstr>
      <vt:lpstr>Презентация PowerPoint</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Слайд 1</dc:title>
  <dc:creator>Ольга Корнюхова</dc:creator>
  <cp:lastModifiedBy>User</cp:lastModifiedBy>
  <cp:revision>3264</cp:revision>
  <cp:lastPrinted>2021-07-01T03:56:27Z</cp:lastPrinted>
  <dcterms:created xsi:type="dcterms:W3CDTF">2018-03-27T06:03:00Z</dcterms:created>
  <dcterms:modified xsi:type="dcterms:W3CDTF">2024-02-28T07:08:40Z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1049-11.2.0.9144</vt:lpwstr>
  </property>
</Properties>
</file>