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A8422"/>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02"/>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hyperlink" Target="mailto:omp_vko@meteo.kz" TargetMode="External"/><Relationship Id="rId2" Type="http://schemas.openxmlformats.org/officeDocument/2006/relationships/hyperlink" Target="mailto:vozduh2_vk@mail.ru"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806143" y="117475"/>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96188197"/>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smtClean="0">
                          <a:solidFill>
                            <a:srgbClr val="002060"/>
                          </a:solidFill>
                          <a:latin typeface="Times New Roman" panose="02020603050405020304" pitchFamily="18" charset="0"/>
                          <a:cs typeface="Times New Roman" panose="02020603050405020304" pitchFamily="18" charset="0"/>
                        </a:rPr>
                        <a:t>Семей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2263777962"/>
              </p:ext>
            </p:extLst>
          </p:nvPr>
        </p:nvGraphicFramePr>
        <p:xfrm>
          <a:off x="307975" y="2515345"/>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Семей 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a:t>
                      </a:r>
                      <a:r>
                        <a:rPr lang="ru-RU" altLang="x-none" sz="1600" b="1" i="1" baseline="0"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118205186"/>
              </p:ext>
            </p:extLst>
          </p:nvPr>
        </p:nvGraphicFramePr>
        <p:xfrm>
          <a:off x="4854548" y="6333755"/>
          <a:ext cx="4955395" cy="475333"/>
        </p:xfrm>
        <a:graphic>
          <a:graphicData uri="http://schemas.openxmlformats.org/drawingml/2006/table">
            <a:tbl>
              <a:tblPr/>
              <a:tblGrid>
                <a:gridCol w="4955395">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marL="0" marR="0" lvl="0" indent="0" algn="just"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smtClean="0">
                        <a:solidFill>
                          <a:srgbClr val="000000"/>
                        </a:solidFill>
                        <a:latin typeface="Times New Roman" panose="02020603050405020304" pitchFamily="18" charset="0"/>
                        <a:ea typeface="Times New Roman" panose="02020603050405020304" pitchFamily="18" charset="0"/>
                      </a:endParaRPr>
                    </a:p>
                    <a:p>
                      <a:pPr lvl="0" algn="just" eaLnBrk="1" hangingPunct="1">
                        <a:buNone/>
                      </a:pP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806143" y="3602117"/>
            <a:ext cx="4955395"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Семей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ru-RU" sz="1200" b="1" dirty="0" smtClean="0">
              <a:latin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827453" y="178389"/>
            <a:ext cx="4908111" cy="1938992"/>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Семей</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kk-KZ" sz="1200" b="1" dirty="0"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ru-RU" altLang="ru-RU" sz="1200" b="1" dirty="0">
              <a:latin typeface="Times New Roman" panose="02020603050405020304" pitchFamily="18" charset="0"/>
              <a:cs typeface="Times New Roman" panose="02020603050405020304" pitchFamily="18" charset="0"/>
            </a:endParaRPr>
          </a:p>
          <a:p>
            <a:pPr algn="ctr">
              <a:spcBef>
                <a:spcPts val="0"/>
              </a:spcBef>
              <a:defRPr/>
            </a:pPr>
            <a:r>
              <a:rPr lang="kk-KZ" altLang="ru-RU" sz="1200" b="1" dirty="0" smtClean="0">
                <a:latin typeface="Times New Roman" pitchFamily="18" charset="0"/>
                <a:cs typeface="Times New Roman" pitchFamily="18" charset="0"/>
              </a:rPr>
              <a:t>28 </a:t>
            </a:r>
            <a:r>
              <a:rPr lang="kk-KZ" altLang="ru-RU" sz="1200" b="1" dirty="0">
                <a:latin typeface="Times New Roman" pitchFamily="18" charset="0"/>
                <a:cs typeface="Times New Roman" pitchFamily="18" charset="0"/>
              </a:rPr>
              <a:t>ақпан сағ. </a:t>
            </a:r>
            <a:r>
              <a:rPr lang="ru-RU" altLang="ru-RU" sz="1200" b="1" dirty="0">
                <a:latin typeface="Times New Roman" panose="02020603050405020304" pitchFamily="18" charset="0"/>
                <a:cs typeface="Times New Roman" panose="02020603050405020304" pitchFamily="18" charset="0"/>
              </a:rPr>
              <a:t>21-ден </a:t>
            </a:r>
            <a:r>
              <a:rPr lang="ru-RU" altLang="ru-RU" sz="1200" b="1" dirty="0" smtClean="0">
                <a:latin typeface="Times New Roman" panose="02020603050405020304" pitchFamily="18" charset="0"/>
                <a:cs typeface="Times New Roman" panose="02020603050405020304" pitchFamily="18" charset="0"/>
              </a:rPr>
              <a:t>29</a:t>
            </a:r>
            <a:r>
              <a:rPr lang="en-US"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сағ</a:t>
            </a:r>
            <a:r>
              <a:rPr lang="ru-RU" altLang="ru-RU" sz="1200" b="1" dirty="0">
                <a:latin typeface="Times New Roman" panose="02020603050405020304" pitchFamily="18" charset="0"/>
                <a:cs typeface="Times New Roman" panose="02020603050405020304" pitchFamily="18" charset="0"/>
              </a:rPr>
              <a:t>. 21-ге </a:t>
            </a:r>
            <a:r>
              <a:rPr lang="ru-RU" altLang="ru-RU" sz="1200" b="1" dirty="0" err="1">
                <a:latin typeface="Times New Roman" panose="02020603050405020304" pitchFamily="18" charset="0"/>
                <a:cs typeface="Times New Roman" panose="02020603050405020304" pitchFamily="18" charset="0"/>
              </a:rPr>
              <a:t>дейін</a:t>
            </a:r>
            <a:endParaRPr lang="ru-RU" altLang="ru-RU" sz="1200" b="1" dirty="0">
              <a:latin typeface="Times New Roman" panose="02020603050405020304" pitchFamily="18" charset="0"/>
              <a:cs typeface="Times New Roman" panose="02020603050405020304" pitchFamily="18" charset="0"/>
            </a:endParaRPr>
          </a:p>
          <a:p>
            <a:pPr algn="just">
              <a:spcBef>
                <a:spcPts val="0"/>
              </a:spcBef>
              <a:defRPr/>
            </a:pPr>
            <a:r>
              <a:rPr lang="kk-KZ" sz="1200" dirty="0" smtClean="0">
                <a:latin typeface="Times New Roman" panose="02020603050405020304" pitchFamily="18" charset="0"/>
                <a:ea typeface="Calibri" panose="020F0502020204030204" pitchFamily="34" charset="0"/>
              </a:rPr>
              <a:t>     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Ж</a:t>
            </a:r>
            <a:r>
              <a:rPr lang="kk-KZ" sz="1200" dirty="0" smtClean="0">
                <a:solidFill>
                  <a:prstClr val="black"/>
                </a:solidFill>
                <a:latin typeface="Times New Roman" pitchFamily="18" charset="0"/>
                <a:cs typeface="Times New Roman" pitchFamily="18" charset="0"/>
              </a:rPr>
              <a:t>ел </a:t>
            </a:r>
            <a:r>
              <a:rPr lang="kk-KZ" sz="1200" dirty="0" smtClean="0">
                <a:solidFill>
                  <a:prstClr val="black"/>
                </a:solidFill>
                <a:latin typeface="Times New Roman" pitchFamily="18" charset="0"/>
                <a:cs typeface="Times New Roman" pitchFamily="18" charset="0"/>
              </a:rPr>
              <a:t>оңтүстік-шығыстан, оңтүстіктен </a:t>
            </a:r>
            <a:r>
              <a:rPr lang="kk-KZ" sz="1200" dirty="0" smtClean="0">
                <a:solidFill>
                  <a:prstClr val="black"/>
                </a:solidFill>
                <a:latin typeface="Times New Roman" pitchFamily="18" charset="0"/>
                <a:cs typeface="Times New Roman" pitchFamily="18" charset="0"/>
              </a:rPr>
              <a:t>соғады, күші 5-10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5-7° </a:t>
            </a:r>
            <a:r>
              <a:rPr lang="kk-KZ" sz="1200" dirty="0">
                <a:solidFill>
                  <a:prstClr val="black"/>
                </a:solidFill>
                <a:latin typeface="Times New Roman" pitchFamily="18" charset="0"/>
                <a:cs typeface="Times New Roman" pitchFamily="18" charset="0"/>
              </a:rPr>
              <a:t>аяз болады</a:t>
            </a:r>
            <a:r>
              <a:rPr lang="kk-KZ" sz="1200" dirty="0" smtClean="0">
                <a:solidFill>
                  <a:prstClr val="black"/>
                </a:solidFill>
                <a:latin typeface="Times New Roman" pitchFamily="18" charset="0"/>
                <a:cs typeface="Times New Roman" pitchFamily="18" charset="0"/>
              </a:rPr>
              <a:t>.</a:t>
            </a:r>
            <a:endParaRPr lang="kk-KZ" sz="1200" dirty="0">
              <a:solidFill>
                <a:prstClr val="black"/>
              </a:solidFill>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kk-KZ" altLang="ru-RU" sz="1200" b="1" dirty="0" smtClean="0">
                <a:latin typeface="Times New Roman" pitchFamily="18" charset="0"/>
                <a:cs typeface="Times New Roman" pitchFamily="18" charset="0"/>
              </a:rPr>
              <a:t>01 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kk-KZ" sz="1200" b="1" dirty="0" smtClean="0">
                <a:latin typeface="Times New Roman" panose="02020603050405020304" pitchFamily="18" charset="0"/>
                <a:cs typeface="Times New Roman" panose="02020603050405020304" pitchFamily="18" charset="0"/>
              </a:rPr>
              <a:t>01 наурыз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smtClean="0">
                <a:solidFill>
                  <a:prstClr val="black"/>
                </a:solidFill>
                <a:latin typeface="Times New Roman" pitchFamily="18" charset="0"/>
                <a:cs typeface="Times New Roman" pitchFamily="18" charset="0"/>
              </a:rPr>
              <a:t>соғады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күші 5-10 </a:t>
            </a:r>
            <a:r>
              <a:rPr lang="kk-KZ" sz="1200" dirty="0">
                <a:solidFill>
                  <a:prstClr val="black"/>
                </a:solidFill>
                <a:latin typeface="Times New Roman" pitchFamily="18" charset="0"/>
                <a:cs typeface="Times New Roman" pitchFamily="18" charset="0"/>
              </a:rPr>
              <a:t>м/с. Ауа температурасы </a:t>
            </a:r>
            <a:r>
              <a:rPr lang="kk-KZ" sz="1200" dirty="0" smtClean="0">
                <a:solidFill>
                  <a:prstClr val="black"/>
                </a:solidFill>
                <a:latin typeface="Times New Roman" pitchFamily="18" charset="0"/>
                <a:cs typeface="Times New Roman" pitchFamily="18" charset="0"/>
              </a:rPr>
              <a:t>17-19°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sp>
        <p:nvSpPr>
          <p:cNvPr id="21" name="TextBox 13"/>
          <p:cNvSpPr txBox="1"/>
          <p:nvPr/>
        </p:nvSpPr>
        <p:spPr>
          <a:xfrm>
            <a:off x="4981217" y="2355285"/>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err="1" smtClean="0">
                <a:solidFill>
                  <a:prstClr val="black"/>
                </a:solidFill>
                <a:latin typeface="Times New Roman" panose="02020603050405020304" pitchFamily="18" charset="0"/>
                <a:cs typeface="Times New Roman" panose="02020603050405020304" pitchFamily="18" charset="0"/>
              </a:rPr>
              <a:t>Метеорологиялық</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сейілуіне</a:t>
            </a:r>
            <a:r>
              <a:rPr lang="ru-RU" sz="1200" dirty="0" smtClean="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a:t>
            </a:r>
            <a:r>
              <a:rPr lang="kk-KZ" sz="1200" dirty="0" smtClean="0">
                <a:solidFill>
                  <a:schemeClr val="tx1"/>
                </a:solidFill>
                <a:latin typeface="Times New Roman" panose="02020603050405020304" pitchFamily="18" charset="0"/>
                <a:cs typeface="Times New Roman" panose="02020603050405020304" pitchFamily="18" charset="0"/>
              </a:rPr>
              <a:t>төмен</a:t>
            </a:r>
            <a:r>
              <a:rPr lang="ru-RU" sz="1200" dirty="0" smtClean="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4959631" y="3271880"/>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smtClean="0">
                <a:solidFill>
                  <a:prstClr val="black"/>
                </a:solidFill>
                <a:latin typeface="Times New Roman" panose="02020603050405020304" pitchFamily="18" charset="0"/>
                <a:cs typeface="Times New Roman" panose="02020603050405020304" pitchFamily="18" charset="0"/>
              </a:rPr>
              <a:t>1, 2, 3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smtClean="0">
                <a:solidFill>
                  <a:prstClr val="black"/>
                </a:solidFill>
                <a:latin typeface="Times New Roman" panose="02020603050405020304" pitchFamily="18" charset="0"/>
                <a:cs typeface="Times New Roman" panose="02020603050405020304" pitchFamily="18" charset="0"/>
              </a:rPr>
              <a:t>жоқ</a:t>
            </a:r>
            <a:r>
              <a:rPr lang="ru-RU" sz="1200" dirty="0" smtClean="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graphicFrame>
        <p:nvGraphicFramePr>
          <p:cNvPr id="20"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3112378034"/>
              </p:ext>
            </p:extLst>
          </p:nvPr>
        </p:nvGraphicFramePr>
        <p:xfrm>
          <a:off x="4935976" y="4118604"/>
          <a:ext cx="4691064" cy="1770590"/>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534532">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0,002</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2600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0,520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99</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0,494</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0,000</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0,125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4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2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 – </a:t>
            </a:r>
            <a:r>
              <a:rPr lang="ru-RU" altLang="ru-RU" sz="1200" dirty="0" err="1">
                <a:solidFill>
                  <a:srgbClr val="000000"/>
                </a:solidFill>
                <a:latin typeface="Times New Roman" panose="02020603050405020304" pitchFamily="18" charset="0"/>
                <a:cs typeface="Times New Roman" panose="02020603050405020304" pitchFamily="18" charset="0"/>
              </a:rPr>
              <a:t>Рысқұлов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4 бекет-343 квартал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13/2</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Бекет-Найманбаев</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18</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smtClean="0">
                <a:solidFill>
                  <a:srgbClr val="000000"/>
                </a:solidFill>
                <a:latin typeface="Times New Roman" panose="02020603050405020304" pitchFamily="18" charset="0"/>
                <a:cs typeface="Times New Roman" panose="02020603050405020304" pitchFamily="18" charset="0"/>
              </a:rPr>
              <a:t>бекет</a:t>
            </a:r>
            <a:r>
              <a:rPr lang="ru-RU" altLang="ru-RU" sz="1200" dirty="0" smtClean="0">
                <a:solidFill>
                  <a:srgbClr val="000000"/>
                </a:solidFill>
                <a:latin typeface="Times New Roman" panose="02020603050405020304" pitchFamily="18" charset="0"/>
                <a:cs typeface="Times New Roman" panose="02020603050405020304" pitchFamily="18" charset="0"/>
              </a:rPr>
              <a:t>-Декоративная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26</a:t>
            </a:r>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37126" y="77152"/>
            <a:ext cx="4840288" cy="461963"/>
          </a:xfrm>
          <a:prstGeom prst="rect">
            <a:avLst/>
          </a:prstGeom>
          <a:noFill/>
          <a:ln w="9525">
            <a:noFill/>
          </a:ln>
        </p:spPr>
        <p:txBody>
          <a:bodyPr wrap="square">
            <a:spAutoFit/>
          </a:bodyPr>
          <a:lstStyle/>
          <a:p>
            <a:pPr algn="ctr" eaLnBrk="0" hangingPunct="0"/>
            <a:r>
              <a:rPr lang="ru-RU" altLang="ru-RU" sz="1200" i="1" dirty="0" smtClean="0">
                <a:latin typeface="Times New Roman" panose="02020603050405020304" pitchFamily="18" charset="0"/>
                <a:cs typeface="Times New Roman" panose="02020603050405020304" pitchFamily="18" charset="0"/>
              </a:rPr>
              <a:t>«</a:t>
            </a:r>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65352" y="4143792"/>
            <a:ext cx="4297622" cy="1347011"/>
            <a:chOff x="407695" y="3580841"/>
            <a:chExt cx="4297622" cy="1477390"/>
          </a:xfrm>
        </p:grpSpPr>
        <p:sp>
          <p:nvSpPr>
            <p:cNvPr id="27" name="Прямоугольник 8"/>
            <p:cNvSpPr/>
            <p:nvPr/>
          </p:nvSpPr>
          <p:spPr>
            <a:xfrm>
              <a:off x="407695" y="3842991"/>
              <a:ext cx="1770035" cy="1215240"/>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414304" y="3580841"/>
              <a:ext cx="4291013" cy="91143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9395" y="6358370"/>
            <a:ext cx="4846088"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057227" y="5780800"/>
            <a:ext cx="4320480" cy="461665"/>
          </a:xfrm>
          <a:prstGeom prst="rect">
            <a:avLst/>
          </a:prstGeom>
          <a:solidFill>
            <a:schemeClr val="bg1"/>
          </a:solidFill>
          <a:ln w="9525">
            <a:noFill/>
          </a:ln>
        </p:spPr>
        <p:txBody>
          <a:bodyPr wrap="square">
            <a:spAutoFit/>
          </a:bodyPr>
          <a:lstStyle/>
          <a:p>
            <a:pPr eaLnBrk="0" hangingPunct="0"/>
            <a:endParaRPr lang="en-US" altLang="ru-RU" sz="1200" b="1" i="1" dirty="0" smtClean="0">
              <a:solidFill>
                <a:srgbClr val="000000"/>
              </a:solidFill>
              <a:latin typeface="Times New Roman" panose="02020603050405020304" pitchFamily="18" charset="0"/>
              <a:cs typeface="Times New Roman" panose="02020603050405020304" pitchFamily="18" charset="0"/>
            </a:endParaRPr>
          </a:p>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kk-KZ" altLang="ru-RU" sz="1200" b="1" i="1" dirty="0">
                <a:solidFill>
                  <a:srgbClr val="000000"/>
                </a:solidFill>
                <a:latin typeface="Times New Roman" panose="02020603050405020304" pitchFamily="18" charset="0"/>
                <a:cs typeface="Times New Roman" panose="02020603050405020304" pitchFamily="18" charset="0"/>
              </a:rPr>
              <a:t> </a:t>
            </a:r>
            <a:r>
              <a:rPr lang="kk-KZ" altLang="ru-RU" sz="1200" b="1" i="1" dirty="0" smtClean="0">
                <a:solidFill>
                  <a:srgbClr val="000000"/>
                </a:solidFill>
                <a:latin typeface="Times New Roman" panose="02020603050405020304" pitchFamily="18" charset="0"/>
                <a:cs typeface="Times New Roman" panose="02020603050405020304" pitchFamily="18" charset="0"/>
              </a:rPr>
              <a:t>Бухтоярова Л.А. </a:t>
            </a:r>
            <a:r>
              <a:rPr lang="ru-RU" altLang="ru-RU" sz="1200" b="1" i="1" dirty="0" smtClean="0">
                <a:solidFill>
                  <a:srgbClr val="000000"/>
                </a:solidFill>
                <a:latin typeface="Times New Roman" panose="02020603050405020304" pitchFamily="18" charset="0"/>
                <a:cs typeface="Times New Roman" panose="02020603050405020304" pitchFamily="18" charset="0"/>
              </a:rPr>
              <a:t>/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503305365"/>
              </p:ext>
            </p:extLst>
          </p:nvPr>
        </p:nvGraphicFramePr>
        <p:xfrm>
          <a:off x="5246643" y="524646"/>
          <a:ext cx="4167505" cy="804672"/>
        </p:xfrm>
        <a:graphic>
          <a:graphicData uri="http://schemas.openxmlformats.org/drawingml/2006/table">
            <a:tbl>
              <a:tblPr/>
              <a:tblGrid>
                <a:gridCol w="1068600">
                  <a:extLst>
                    <a:ext uri="{9D8B030D-6E8A-4147-A177-3AD203B41FA5}">
                      <a16:colId xmlns:a16="http://schemas.microsoft.com/office/drawing/2014/main" xmlns="" val="20000"/>
                    </a:ext>
                  </a:extLst>
                </a:gridCol>
                <a:gridCol w="3098905">
                  <a:extLst>
                    <a:ext uri="{9D8B030D-6E8A-4147-A177-3AD203B41FA5}">
                      <a16:colId xmlns:a16="http://schemas.microsoft.com/office/drawing/2014/main" xmlns="" val="20001"/>
                    </a:ext>
                  </a:extLst>
                </a:gridCol>
              </a:tblGrid>
              <a:tr h="129938">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10743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17</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9136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18</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26</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112394">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27</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128565">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a:t>
                      </a:r>
                      <a:r>
                        <a:rPr lang="en-US" sz="1000" dirty="0" smtClean="0">
                          <a:effectLst/>
                          <a:latin typeface="Times New Roman" panose="02020603050405020304" pitchFamily="18" charset="0"/>
                          <a:ea typeface="Calibri" panose="020F0502020204030204" pitchFamily="34" charset="0"/>
                          <a:cs typeface="Times New Roman" panose="02020603050405020304" pitchFamily="18" charset="0"/>
                        </a:rPr>
                        <a:t>33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2" name="Прямоугольник 31"/>
          <p:cNvSpPr/>
          <p:nvPr/>
        </p:nvSpPr>
        <p:spPr>
          <a:xfrm>
            <a:off x="4961057" y="1265581"/>
            <a:ext cx="4827954"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53000" y="1957076"/>
            <a:ext cx="4803732"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2244748275"/>
              </p:ext>
            </p:extLst>
          </p:nvPr>
        </p:nvGraphicFramePr>
        <p:xfrm>
          <a:off x="5071962" y="2295234"/>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60998" y="4364529"/>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376882404"/>
              </p:ext>
            </p:extLst>
          </p:nvPr>
        </p:nvGraphicFramePr>
        <p:xfrm>
          <a:off x="5071961" y="5079492"/>
          <a:ext cx="4035777" cy="792592"/>
        </p:xfrm>
        <a:graphic>
          <a:graphicData uri="http://schemas.openxmlformats.org/drawingml/2006/table">
            <a:tbl>
              <a:tblPr/>
              <a:tblGrid>
                <a:gridCol w="2017889">
                  <a:extLst>
                    <a:ext uri="{9D8B030D-6E8A-4147-A177-3AD203B41FA5}">
                      <a16:colId xmlns:a16="http://schemas.microsoft.com/office/drawing/2014/main" xmlns="" val="20000"/>
                    </a:ext>
                  </a:extLst>
                </a:gridCol>
                <a:gridCol w="2017888">
                  <a:extLst>
                    <a:ext uri="{9D8B030D-6E8A-4147-A177-3AD203B41FA5}">
                      <a16:colId xmlns:a16="http://schemas.microsoft.com/office/drawing/2014/main" xmlns="" val="20001"/>
                    </a:ext>
                  </a:extLst>
                </a:gridCol>
              </a:tblGrid>
              <a:tr h="33655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a:latin typeface="Times New Roman" panose="02020603050405020304" pitchFamily="18" charset="0"/>
                        <a:cs typeface="Times New Roman" panose="02020603050405020304" pitchFamily="18" charset="0"/>
                      </a:endParaRPr>
                    </a:p>
                    <a:p>
                      <a:pPr lvl="0" eaLnBrk="1" hangingPunct="1">
                        <a:buNone/>
                      </a:pPr>
                      <a:endParaRPr lang="kk-KZ" sz="800" dirty="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dirty="0" smtClean="0">
                          <a:latin typeface="Times New Roman" panose="02020603050405020304" pitchFamily="18" charset="0"/>
                          <a:cs typeface="Times New Roman" panose="02020603050405020304" pitchFamily="18" charset="0"/>
                          <a:hlinkClick r:id="rId2"/>
                        </a:rPr>
                        <a:t>vozduh2_vk</a:t>
                      </a:r>
                      <a:r>
                        <a:rPr lang="en-US" altLang="x-none" sz="800" b="1" dirty="0" smtClean="0">
                          <a:latin typeface="Times New Roman" panose="02020603050405020304" pitchFamily="18" charset="0"/>
                          <a:cs typeface="Times New Roman" panose="02020603050405020304" pitchFamily="18" charset="0"/>
                          <a:hlinkClick r:id="rId2"/>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3"/>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18596</TotalTime>
  <Words>570</Words>
  <Application>Microsoft Office PowerPoint</Application>
  <PresentationFormat>Лист A4 (210x297 мм)</PresentationFormat>
  <Paragraphs>92</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3328</cp:revision>
  <cp:lastPrinted>2021-07-01T03:56:27Z</cp:lastPrinted>
  <dcterms:created xsi:type="dcterms:W3CDTF">2018-03-27T06:03:00Z</dcterms:created>
  <dcterms:modified xsi:type="dcterms:W3CDTF">2024-02-28T07:10:44Z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