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870" autoAdjust="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6778652"/>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smtClean="0">
                          <a:solidFill>
                            <a:srgbClr val="002060"/>
                          </a:solidFill>
                          <a:latin typeface="Times New Roman" panose="02020603050405020304" pitchFamily="18" charset="0"/>
                          <a:cs typeface="Times New Roman" panose="02020603050405020304" pitchFamily="18" charset="0"/>
                        </a:rPr>
                        <a:t>Теміртау</a:t>
                      </a:r>
                      <a:r>
                        <a:rPr lang="kk-KZ" altLang="zh-CN" sz="1400" b="1" i="1" dirty="0" smtClean="0">
                          <a:solidFill>
                            <a:srgbClr val="002060"/>
                          </a:solidFill>
                          <a:latin typeface="Times New Roman" panose="02020603050405020304" pitchFamily="18" charset="0"/>
                          <a:cs typeface="Times New Roman" panose="02020603050405020304" pitchFamily="18" charset="0"/>
                        </a:rPr>
                        <a:t> қ.</a:t>
                      </a: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 </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2022 ж.02.08 №</a:t>
                      </a:r>
                      <a:r>
                        <a:rPr lang="ru-RU" sz="700" b="0" i="0" u="none" kern="1200" baseline="0" dirty="0" smtClean="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smtClean="0">
                          <a:latin typeface="Times New Roman" panose="02020603050405020304" pitchFamily="18" charset="0"/>
                          <a:cs typeface="Times New Roman" panose="02020603050405020304" pitchFamily="18" charset="0"/>
                        </a:rPr>
                        <a:t>«</a:t>
                      </a:r>
                      <a:r>
                        <a:rPr lang="ru-RU" sz="700" b="0" i="0" u="none" kern="1200" baseline="0" dirty="0" err="1" smtClean="0">
                          <a:solidFill>
                            <a:schemeClr val="tx1"/>
                          </a:solidFill>
                          <a:effectLst/>
                          <a:latin typeface="Times New Roman" pitchFamily="18" charset="0"/>
                          <a:ea typeface="+mn-ea"/>
                          <a:cs typeface="Times New Roman" pitchFamily="18" charset="0"/>
                        </a:rPr>
                        <a:t>Қалалық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және</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ауылдық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елді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ұйымдар</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ауаның</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бекіту</a:t>
                      </a:r>
                      <a:r>
                        <a:rPr lang="ru-RU" sz="700" b="0" i="0" u="none" kern="1200" baseline="0" dirty="0" smtClean="0">
                          <a:solidFill>
                            <a:schemeClr val="tx1"/>
                          </a:solidFill>
                          <a:effectLst/>
                          <a:latin typeface="Times New Roman" pitchFamily="18" charset="0"/>
                          <a:ea typeface="+mn-ea"/>
                          <a:cs typeface="Times New Roman"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туралы</a:t>
                      </a:r>
                      <a:r>
                        <a:rPr lang="ru-RU" sz="700" i="0" dirty="0" smtClean="0">
                          <a:latin typeface="Times New Roman" panose="02020603050405020304" pitchFamily="18" charset="0"/>
                          <a:cs typeface="Times New Roman" panose="02020603050405020304" pitchFamily="18" charset="0"/>
                        </a:rPr>
                        <a:t>» </a:t>
                      </a:r>
                      <a:r>
                        <a:rPr lang="ru-RU" sz="700" b="0" i="0" u="none" kern="1200" baseline="0" dirty="0" err="1" smtClean="0">
                          <a:solidFill>
                            <a:schemeClr val="tx1"/>
                          </a:solidFill>
                          <a:effectLst/>
                          <a:latin typeface="Times New Roman" pitchFamily="18" charset="0"/>
                          <a:ea typeface="+mn-ea"/>
                          <a:cs typeface="Times New Roman" pitchFamily="18" charset="0"/>
                        </a:rPr>
                        <a:t>бұйрығы</a:t>
                      </a:r>
                      <a:r>
                        <a:rPr lang="ru-RU" sz="700" i="0" dirty="0" smtClean="0">
                          <a:latin typeface="Times New Roman" panose="02020603050405020304" pitchFamily="18" charset="0"/>
                          <a:cs typeface="Times New Roman" panose="02020603050405020304" pitchFamily="18" charset="0"/>
                        </a:rPr>
                        <a:t> ШЖШ</a:t>
                      </a:r>
                      <a:endParaRPr lang="ru-RU" altLang="en-US" sz="700" i="0" dirty="0" smtClean="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35798" y="3428207"/>
            <a:ext cx="493091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ақпан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sp>
        <p:nvSpPr>
          <p:cNvPr id="20" name="Прямоугольник 19"/>
          <p:cNvSpPr/>
          <p:nvPr/>
        </p:nvSpPr>
        <p:spPr>
          <a:xfrm>
            <a:off x="4797468" y="128385"/>
            <a:ext cx="4979946" cy="1938992"/>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ақпанға 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a:solidFill>
                  <a:srgbClr val="000000"/>
                </a:solidFill>
                <a:latin typeface="Times New Roman" panose="02020603050405020304" pitchFamily="18" charset="0"/>
                <a:cs typeface="Times New Roman" panose="02020603050405020304" pitchFamily="18" charset="0"/>
              </a:rPr>
              <a:t>бастап</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Оңтүстік-батыстан соғатын жел солтүстік-шығысқа ауысады, күші 1-6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8-10,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3-5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 </a:t>
            </a:r>
            <a:r>
              <a:rPr lang="kk-KZ" altLang="ru-RU" sz="1200" b="1" dirty="0" smtClean="0">
                <a:solidFill>
                  <a:srgbClr val="000000"/>
                </a:solidFill>
                <a:latin typeface="Times New Roman" panose="02020603050405020304" pitchFamily="18" charset="0"/>
                <a:cs typeface="Times New Roman" panose="02020603050405020304" pitchFamily="18" charset="0"/>
              </a:rPr>
              <a:t>наурыға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a:latin typeface="Times New Roman" pitchFamily="18" charset="0"/>
                <a:cs typeface="Times New Roman" pitchFamily="18" charset="0"/>
              </a:rPr>
              <a:t>Көшпелі</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бұлтты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жауын-шашынсыз</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Тұман</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Оңтүстік-шығыстан жел соғады, күші 1-6 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8-10 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endParaRPr lang="ru-RU" sz="1200" dirty="0">
              <a:latin typeface="Times New Roman" pitchFamily="18" charset="0"/>
              <a:cs typeface="Times New Roman" pitchFamily="18" charset="0"/>
            </a:endParaRPr>
          </a:p>
        </p:txBody>
      </p:sp>
      <p:sp>
        <p:nvSpPr>
          <p:cNvPr id="22" name="TextBox 13"/>
          <p:cNvSpPr txBox="1"/>
          <p:nvPr/>
        </p:nvSpPr>
        <p:spPr>
          <a:xfrm>
            <a:off x="4816921" y="3114398"/>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154" y="2132856"/>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a:t>
            </a:r>
            <a:r>
              <a:rPr lang="kk-KZ" altLang="en-US" sz="1200" dirty="0" smtClean="0">
                <a:solidFill>
                  <a:schemeClr val="tx1"/>
                </a:solidFill>
                <a:latin typeface="Times New Roman" pitchFamily="18" charset="0"/>
                <a:cs typeface="Times New Roman" pitchFamily="18" charset="0"/>
                <a:sym typeface="+mn-ea"/>
              </a:rPr>
              <a:t>қала </a:t>
            </a:r>
            <a:r>
              <a:rPr lang="kk-KZ" altLang="en-US" sz="1200" dirty="0">
                <a:solidFill>
                  <a:schemeClr val="tx1"/>
                </a:solidFill>
                <a:latin typeface="Times New Roman" pitchFamily="18" charset="0"/>
                <a:cs typeface="Times New Roman" pitchFamily="18" charset="0"/>
                <a:sym typeface="+mn-ea"/>
              </a:rPr>
              <a:t>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жинақтауына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smtClean="0">
                <a:solidFill>
                  <a:srgbClr val="000000"/>
                </a:solidFill>
                <a:latin typeface="Times New Roman" panose="02020603050405020304" pitchFamily="18" charset="0"/>
              </a:rPr>
              <a:t>жоғары</a:t>
            </a:r>
            <a:r>
              <a:rPr lang="kk-KZ" altLang="en-US" sz="1200" b="1" dirty="0" smtClean="0">
                <a:solidFill>
                  <a:srgbClr val="000000"/>
                </a:solidFill>
                <a:latin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58425605"/>
              </p:ext>
            </p:extLst>
          </p:nvPr>
        </p:nvGraphicFramePr>
        <p:xfrm>
          <a:off x="4923876" y="3809960"/>
          <a:ext cx="4840520" cy="2499360"/>
        </p:xfrm>
        <a:graphic>
          <a:graphicData uri="http://schemas.openxmlformats.org/drawingml/2006/table">
            <a:tbl>
              <a:tblPr firstRow="1" bandRow="1">
                <a:tableStyleId>{5C22544A-7EE6-4342-B048-85BDC9FD1C3A}</a:tableStyleId>
              </a:tblPr>
              <a:tblGrid>
                <a:gridCol w="1964407">
                  <a:extLst>
                    <a:ext uri="{9D8B030D-6E8A-4147-A177-3AD203B41FA5}">
                      <a16:colId xmlns="" xmlns:a16="http://schemas.microsoft.com/office/drawing/2014/main" val="3583770891"/>
                    </a:ext>
                  </a:extLst>
                </a:gridCol>
                <a:gridCol w="1430305">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37076">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2528">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8701">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46</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399</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latin typeface="Times New Roman" panose="02020603050405020304" pitchFamily="18" charset="0"/>
                          <a:cs typeface="Times New Roman" panose="02020603050405020304" pitchFamily="18" charset="0"/>
                        </a:rPr>
                        <a:t>0,</a:t>
                      </a:r>
                      <a:r>
                        <a:rPr lang="ru-RU" sz="1000" dirty="0" smtClean="0">
                          <a:latin typeface="Times New Roman" panose="02020603050405020304" pitchFamily="18" charset="0"/>
                          <a:cs typeface="Times New Roman" panose="02020603050405020304" pitchFamily="18" charset="0"/>
                        </a:rPr>
                        <a:t>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8701">
                <a:tc>
                  <a:txBody>
                    <a:bodyPr/>
                    <a:lstStyle/>
                    <a:p>
                      <a:r>
                        <a:rPr lang="ru-RU" sz="10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176376">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38701">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384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0,02</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55</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ru-RU"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a:t>
            </a:r>
            <a:r>
              <a:rPr lang="kk-KZ" altLang="ru-RU" sz="1200" b="1" i="1" smtClean="0">
                <a:solidFill>
                  <a:srgbClr val="000000"/>
                </a:solidFill>
                <a:latin typeface="Times New Roman" panose="02020603050405020304" pitchFamily="18" charset="0"/>
                <a:cs typeface="Times New Roman" panose="02020603050405020304" pitchFamily="18" charset="0"/>
              </a:rPr>
              <a:t>А</a:t>
            </a:r>
            <a:r>
              <a:rPr lang="ru-RU" altLang="ru-RU" sz="1200" b="1" i="1"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17850</TotalTime>
  <Words>569</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3403</cp:revision>
  <cp:lastPrinted>2021-07-01T03:56:27Z</cp:lastPrinted>
  <dcterms:created xsi:type="dcterms:W3CDTF">2018-03-27T06:03:00Z</dcterms:created>
  <dcterms:modified xsi:type="dcterms:W3CDTF">2024-02-28T05:33:22Z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