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2830" autoAdjust="0"/>
  </p:normalViewPr>
  <p:slideViewPr>
    <p:cSldViewPr showGuides="1">
      <p:cViewPr varScale="1">
        <p:scale>
          <a:sx n="80" d="100"/>
          <a:sy n="80" d="100"/>
        </p:scale>
        <p:origin x="1838"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87471540"/>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43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12 </a:t>
                      </a:r>
                      <a:r>
                        <a:rPr lang="ru-RU" altLang="zh-CN" sz="1200" b="1" i="1" baseline="0" dirty="0" err="1">
                          <a:solidFill>
                            <a:srgbClr val="002060"/>
                          </a:solidFill>
                          <a:latin typeface="Times New Roman" panose="02020603050405020304" pitchFamily="18" charset="0"/>
                          <a:cs typeface="Times New Roman" panose="02020603050405020304" pitchFamily="18" charset="0"/>
                        </a:rPr>
                        <a:t>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476245"/>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12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ақпан</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18923925"/>
              </p:ext>
            </p:extLst>
          </p:nvPr>
        </p:nvGraphicFramePr>
        <p:xfrm>
          <a:off x="5098034" y="3907132"/>
          <a:ext cx="4609874" cy="2572715"/>
        </p:xfrm>
        <a:graphic>
          <a:graphicData uri="http://schemas.openxmlformats.org/drawingml/2006/table">
            <a:tbl>
              <a:tblPr firstRow="1" bandRow="1">
                <a:tableStyleId>{5C22544A-7EE6-4342-B048-85BDC9FD1C3A}</a:tableStyleId>
              </a:tblPr>
              <a:tblGrid>
                <a:gridCol w="1865791">
                  <a:extLst>
                    <a:ext uri="{9D8B030D-6E8A-4147-A177-3AD203B41FA5}">
                      <a16:colId xmlns:a16="http://schemas.microsoft.com/office/drawing/2014/main" val="3583770891"/>
                    </a:ext>
                  </a:extLst>
                </a:gridCol>
                <a:gridCol w="1446937">
                  <a:extLst>
                    <a:ext uri="{9D8B030D-6E8A-4147-A177-3AD203B41FA5}">
                      <a16:colId xmlns:a16="http://schemas.microsoft.com/office/drawing/2014/main" val="1276116030"/>
                    </a:ext>
                  </a:extLst>
                </a:gridCol>
                <a:gridCol w="1297146">
                  <a:extLst>
                    <a:ext uri="{9D8B030D-6E8A-4147-A177-3AD203B41FA5}">
                      <a16:colId xmlns:a16="http://schemas.microsoft.com/office/drawing/2014/main" val="2096923049"/>
                    </a:ext>
                  </a:extLst>
                </a:gridCol>
              </a:tblGrid>
              <a:tr h="54192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6638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91018">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622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1564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0.313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317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1.584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234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0.584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5088">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0.075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0.034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329470"/>
            <a:ext cx="4737003"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13</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ақпанға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12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ақпан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21-ден </a:t>
            </a:r>
            <a:r>
              <a:rPr lang="ru-RU" altLang="ru-RU" sz="1100" b="1" dirty="0">
                <a:solidFill>
                  <a:prstClr val="black"/>
                </a:solidFill>
                <a:latin typeface="Times New Roman" panose="02020603050405020304" pitchFamily="18" charset="0"/>
                <a:cs typeface="Times New Roman" panose="02020603050405020304" pitchFamily="18" charset="0"/>
              </a:rPr>
              <a:t>13</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ақпан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21-ға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kern="1400" dirty="0">
                <a:solidFill>
                  <a:srgbClr val="000000"/>
                </a:solidFill>
                <a:latin typeface="Times New Roman" panose="02020603050405020304" pitchFamily="18" charset="0"/>
                <a:cs typeface="Times New Roman" panose="02020603050405020304" pitchFamily="18" charset="0"/>
              </a:rPr>
              <a:t>     Көшпелі б</a:t>
            </a:r>
            <a:r>
              <a:rPr lang="kk-KZ" sz="1100" kern="1400" dirty="0">
                <a:solidFill>
                  <a:srgbClr val="000000"/>
                </a:solidFill>
                <a:latin typeface="Times New Roman" panose="02020603050405020304" pitchFamily="18" charset="0"/>
                <a:ea typeface="Times New Roman" panose="02020603050405020304" pitchFamily="18" charset="0"/>
              </a:rPr>
              <a:t>ұлтты, жауын-шашынсыз. Оңтүстік-батыстан жел соғады, күші 7-12 м/с. Ауа температурасы түнде 19-21, күндіз 7-9 аяз.</a:t>
            </a:r>
          </a:p>
          <a:p>
            <a:pPr algn="ct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14 ақпанға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a:t>
            </a:r>
            <a:r>
              <a:rPr lang="ru-RU" sz="1100" b="1" dirty="0">
                <a:latin typeface="Times New Roman" panose="02020603050405020304" pitchFamily="18" charset="0"/>
                <a:cs typeface="Times New Roman" panose="02020603050405020304" pitchFamily="18" charset="0"/>
              </a:rPr>
              <a:t>024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13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ақпан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21-ден 14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ақпан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09-ға дейін </a:t>
            </a:r>
          </a:p>
          <a:p>
            <a:pPr algn="just"/>
            <a:r>
              <a:rPr lang="kk-KZ" sz="1100" kern="1400" dirty="0">
                <a:solidFill>
                  <a:srgbClr val="000000"/>
                </a:solidFill>
                <a:latin typeface="Times New Roman" panose="02020603050405020304" pitchFamily="18" charset="0"/>
                <a:cs typeface="Times New Roman" panose="02020603050405020304" pitchFamily="18" charset="0"/>
              </a:rPr>
              <a:t>       Бұлтты</a:t>
            </a:r>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қар, бұрқасын</a:t>
            </a:r>
            <a:r>
              <a:rPr lang="kk-KZ" sz="1100" dirty="0">
                <a:latin typeface="Times New Roman" panose="02020603050405020304" pitchFamily="18" charset="0"/>
                <a:cs typeface="Times New Roman" panose="02020603050405020304" pitchFamily="18" charset="0"/>
              </a:rPr>
              <a:t>. Батыстан</a:t>
            </a:r>
            <a:r>
              <a:rPr lang="kk-KZ" sz="1100" kern="1400" dirty="0">
                <a:solidFill>
                  <a:srgbClr val="000000"/>
                </a:solidFill>
                <a:latin typeface="Times New Roman" panose="02020603050405020304" pitchFamily="18" charset="0"/>
                <a:cs typeface="Times New Roman" panose="02020603050405020304" pitchFamily="18" charset="0"/>
              </a:rPr>
              <a:t> жел соғады, күші 9-14, </a:t>
            </a:r>
            <a:r>
              <a:rPr lang="kk-KZ" sz="1100" kern="1400" dirty="0">
                <a:solidFill>
                  <a:srgbClr val="000000"/>
                </a:solidFill>
                <a:latin typeface="Times New Roman" panose="02020603050405020304" pitchFamily="18" charset="0"/>
                <a:ea typeface="Times New Roman" panose="02020603050405020304" pitchFamily="18" charset="0"/>
              </a:rPr>
              <a:t>екпіні 15-20 </a:t>
            </a:r>
            <a:r>
              <a:rPr lang="kk-KZ" sz="1100" kern="14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100" kern="1400" dirty="0">
                <a:solidFill>
                  <a:srgbClr val="000000"/>
                </a:solidFill>
                <a:latin typeface="Times New Roman" panose="02020603050405020304" pitchFamily="18" charset="0"/>
                <a:cs typeface="Times New Roman" panose="02020603050405020304" pitchFamily="18" charset="0"/>
              </a:rPr>
              <a:t>м/с</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Ауа температурасы 9-11 аяз</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4996115" y="1962203"/>
            <a:ext cx="4701348" cy="78483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13 </a:t>
            </a:r>
            <a:r>
              <a:rPr lang="ru-RU" sz="1100" dirty="0" err="1">
                <a:solidFill>
                  <a:schemeClr val="tx1"/>
                </a:solidFill>
                <a:latin typeface="Times New Roman" panose="02020603050405020304" pitchFamily="18" charset="0"/>
                <a:cs typeface="Times New Roman" panose="02020603050405020304" pitchFamily="18" charset="0"/>
              </a:rPr>
              <a:t>ақпанда</a:t>
            </a:r>
            <a:r>
              <a:rPr lang="ru-RU" sz="1100" dirty="0">
                <a:solidFill>
                  <a:schemeClr val="tx1"/>
                </a:solidFill>
                <a:latin typeface="Times New Roman" panose="02020603050405020304" pitchFamily="18" charset="0"/>
                <a:cs typeface="Times New Roman" panose="02020603050405020304" pitchFamily="18" charset="0"/>
              </a:rPr>
              <a:t>, түнде 14 </a:t>
            </a:r>
            <a:r>
              <a:rPr lang="ru-RU" sz="1100" dirty="0" err="1">
                <a:solidFill>
                  <a:schemeClr val="tx1"/>
                </a:solidFill>
                <a:latin typeface="Times New Roman" panose="02020603050405020304" pitchFamily="18" charset="0"/>
                <a:cs typeface="Times New Roman" panose="02020603050405020304" pitchFamily="18" charset="0"/>
              </a:rPr>
              <a:t>ақпанда</a:t>
            </a:r>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a:t>
            </a:r>
            <a:r>
              <a:rPr lang="ru-RU" sz="1100" b="1" dirty="0">
                <a:solidFill>
                  <a:prstClr val="black"/>
                </a:solidFill>
                <a:latin typeface="Times New Roman" panose="02020603050405020304" pitchFamily="18" charset="0"/>
                <a:cs typeface="Times New Roman" panose="02020603050405020304" pitchFamily="18" charset="0"/>
              </a:rPr>
              <a:t>сейілуіне</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болады деп күтілуде.</a:t>
            </a:r>
          </a:p>
        </p:txBody>
      </p:sp>
      <p:sp>
        <p:nvSpPr>
          <p:cNvPr id="23" name="TextBox 13">
            <a:extLst>
              <a:ext uri="{FF2B5EF4-FFF2-40B4-BE49-F238E27FC236}">
                <a16:creationId xmlns:a16="http://schemas.microsoft.com/office/drawing/2014/main" id="{F8C71DF1-0224-442D-A1EB-70F6C24351C6}"/>
              </a:ext>
            </a:extLst>
          </p:cNvPr>
          <p:cNvSpPr txBox="1"/>
          <p:nvPr/>
        </p:nvSpPr>
        <p:spPr>
          <a:xfrm>
            <a:off x="5057760" y="2918624"/>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 1, 2, 3  </a:t>
            </a:r>
            <a:r>
              <a:rPr lang="kk-KZ" sz="1100" dirty="0">
                <a:solidFill>
                  <a:schemeClr val="tx1"/>
                </a:solidFill>
                <a:latin typeface="Times New Roman" panose="02020603050405020304" pitchFamily="18" charset="0"/>
                <a:cs typeface="Times New Roman" panose="02020603050405020304" pitchFamily="18" charset="0"/>
              </a:rPr>
              <a:t>дәрежелі ҚМЖ ескертуі жоқ</a:t>
            </a:r>
            <a:r>
              <a:rPr lang="ru-RU" sz="1100" dirty="0">
                <a:solidFill>
                  <a:schemeClr val="tx1"/>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Аринова Н.  / 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27420</TotalTime>
  <Words>606</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4692</cp:revision>
  <cp:lastPrinted>2023-01-16T10:13:34Z</cp:lastPrinted>
  <dcterms:created xsi:type="dcterms:W3CDTF">2018-03-27T06:03:00Z</dcterms:created>
  <dcterms:modified xsi:type="dcterms:W3CDTF">2024-02-12T05:59:11Z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