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11561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0109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400" b="1" dirty="0">
                <a:latin typeface="Times New Roman" panose="02020603050405020304" pitchFamily="18" charset="0"/>
                <a:cs typeface="Times New Roman" panose="02020603050405020304" pitchFamily="18" charset="0"/>
              </a:rPr>
              <a:t>Көкшетау</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қаласы</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бойынша</a:t>
            </a:r>
            <a:r>
              <a:rPr lang="ru-RU" altLang="ru-RU" sz="1400" b="1" dirty="0">
                <a:latin typeface="Times New Roman" panose="02020603050405020304" pitchFamily="18" charset="0"/>
                <a:cs typeface="Times New Roman" panose="02020603050405020304" pitchFamily="18" charset="0"/>
              </a:rPr>
              <a:t> 02 </a:t>
            </a:r>
            <a:r>
              <a:rPr lang="ru-RU" sz="1400" b="1" dirty="0" err="1">
                <a:solidFill>
                  <a:srgbClr val="000000"/>
                </a:solidFill>
                <a:latin typeface="Times New Roman" panose="02020603050405020304" pitchFamily="18" charset="0"/>
                <a:cs typeface="Times New Roman" panose="02020603050405020304" pitchFamily="18" charset="0"/>
              </a:rPr>
              <a:t>ақпан</a:t>
            </a:r>
            <a:r>
              <a:rPr lang="ru-RU" altLang="ru-RU" sz="1400" b="1" dirty="0" err="1">
                <a:latin typeface="Times New Roman" panose="02020603050405020304" pitchFamily="18" charset="0"/>
                <a:cs typeface="Times New Roman" panose="02020603050405020304" pitchFamily="18" charset="0"/>
              </a:rPr>
              <a:t>ға</a:t>
            </a:r>
            <a:endParaRPr lang="ru-RU" altLang="ru-RU" sz="1400" b="1" dirty="0">
              <a:latin typeface="Times New Roman" panose="02020603050405020304" pitchFamily="18" charset="0"/>
              <a:cs typeface="Times New Roman" panose="02020603050405020304" pitchFamily="18" charset="0"/>
            </a:endParaRP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01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02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400" b="1" dirty="0">
                <a:solidFill>
                  <a:srgbClr val="000000"/>
                </a:solidFill>
                <a:latin typeface="Times New Roman" panose="02020603050405020304" pitchFamily="18" charset="0"/>
                <a:cs typeface="Times New Roman" panose="02020603050405020304" pitchFamily="18" charset="0"/>
              </a:rPr>
              <a:t> </a:t>
            </a:r>
            <a:r>
              <a:rPr lang="ru-RU" sz="1400" b="1" dirty="0">
                <a:solidFill>
                  <a:srgbClr val="000000"/>
                </a:solidFill>
                <a:latin typeface="Times New Roman" panose="02020603050405020304" pitchFamily="18" charset="0"/>
                <a:cs typeface="Times New Roman" panose="02020603050405020304" pitchFamily="18" charset="0"/>
              </a:rPr>
              <a:t>сағ. 21-ға </a:t>
            </a:r>
            <a:r>
              <a:rPr lang="ru-RU" sz="1400" b="1" dirty="0" err="1">
                <a:solidFill>
                  <a:srgbClr val="000000"/>
                </a:solidFill>
                <a:latin typeface="Times New Roman" panose="02020603050405020304" pitchFamily="18" charset="0"/>
                <a:cs typeface="Times New Roman" panose="02020603050405020304" pitchFamily="18" charset="0"/>
              </a:rPr>
              <a:t>дейін</a:t>
            </a:r>
            <a:r>
              <a:rPr lang="ru-RU" sz="14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400" dirty="0">
                <a:solidFill>
                  <a:prstClr val="black"/>
                </a:solidFill>
                <a:latin typeface="Times New Roman" pitchFamily="18" charset="0"/>
                <a:cs typeface="Times New Roman" pitchFamily="18" charset="0"/>
              </a:rPr>
              <a:t>Көшпелі бұлтты, аздаған қар жауады. Жел 2-7 м/с. Ауа температурасы түнде 19-21, күндіз 10-12 аяз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a:t>
            </a:r>
          </a:p>
          <a:p>
            <a:pPr lvl="0" indent="182563" algn="ctr"/>
            <a:r>
              <a:rPr lang="kk-KZ" sz="1400" b="1" dirty="0">
                <a:solidFill>
                  <a:srgbClr val="000000"/>
                </a:solidFill>
                <a:latin typeface="Times New Roman" panose="02020603050405020304" pitchFamily="18" charset="0"/>
                <a:cs typeface="Times New Roman" panose="02020603050405020304" pitchFamily="18" charset="0"/>
              </a:rPr>
              <a:t>03 ақпанға</a:t>
            </a:r>
          </a:p>
          <a:p>
            <a:pPr lvl="0" indent="182563" algn="ctr"/>
            <a:r>
              <a:rPr lang="ru-RU" sz="1400" b="1" dirty="0">
                <a:solidFill>
                  <a:srgbClr val="000000"/>
                </a:solidFill>
                <a:latin typeface="Times New Roman" panose="02020603050405020304" pitchFamily="18" charset="0"/>
                <a:cs typeface="Times New Roman" panose="02020603050405020304" pitchFamily="18" charset="0"/>
              </a:rPr>
              <a:t>2024 ж. 02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 </a:t>
            </a:r>
            <a:r>
              <a:rPr lang="ru-RU" sz="1400" b="1" dirty="0" err="1">
                <a:solidFill>
                  <a:srgbClr val="000000"/>
                </a:solidFill>
                <a:latin typeface="Times New Roman" panose="02020603050405020304" pitchFamily="18" charset="0"/>
                <a:cs typeface="Times New Roman" panose="02020603050405020304" pitchFamily="18" charset="0"/>
              </a:rPr>
              <a:t>сағ</a:t>
            </a:r>
            <a:r>
              <a:rPr lang="ru-RU" sz="1400" b="1" dirty="0">
                <a:solidFill>
                  <a:srgbClr val="000000"/>
                </a:solidFill>
                <a:latin typeface="Times New Roman" panose="02020603050405020304" pitchFamily="18" charset="0"/>
                <a:cs typeface="Times New Roman" panose="02020603050405020304" pitchFamily="18" charset="0"/>
              </a:rPr>
              <a:t>. 21-нен </a:t>
            </a:r>
            <a:r>
              <a:rPr lang="ru-RU" sz="1400" b="1" dirty="0" err="1">
                <a:solidFill>
                  <a:srgbClr val="000000"/>
                </a:solidFill>
                <a:latin typeface="Times New Roman" panose="02020603050405020304" pitchFamily="18" charset="0"/>
                <a:cs typeface="Times New Roman" panose="02020603050405020304" pitchFamily="18" charset="0"/>
              </a:rPr>
              <a:t>бастап</a:t>
            </a:r>
            <a:r>
              <a:rPr lang="ru-RU" sz="1400" b="1" dirty="0">
                <a:solidFill>
                  <a:srgbClr val="000000"/>
                </a:solidFill>
                <a:latin typeface="Times New Roman" panose="02020603050405020304" pitchFamily="18" charset="0"/>
                <a:cs typeface="Times New Roman" panose="02020603050405020304" pitchFamily="18" charset="0"/>
              </a:rPr>
              <a:t> 03 </a:t>
            </a:r>
            <a:r>
              <a:rPr lang="ru-RU" sz="1400" b="1" dirty="0" err="1">
                <a:solidFill>
                  <a:srgbClr val="000000"/>
                </a:solidFill>
                <a:latin typeface="Times New Roman" panose="02020603050405020304" pitchFamily="18" charset="0"/>
                <a:cs typeface="Times New Roman" panose="02020603050405020304" pitchFamily="18" charset="0"/>
              </a:rPr>
              <a:t>ақпанн</a:t>
            </a:r>
            <a:r>
              <a:rPr lang="kk-KZ" sz="14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400" b="1" dirty="0">
                <a:solidFill>
                  <a:srgbClr val="000000"/>
                </a:solidFill>
                <a:latin typeface="Times New Roman" panose="02020603050405020304" pitchFamily="18" charset="0"/>
                <a:cs typeface="Times New Roman" panose="02020603050405020304" pitchFamily="18" charset="0"/>
              </a:rPr>
              <a:t>сағ. 09-ға </a:t>
            </a:r>
            <a:r>
              <a:rPr lang="ru-RU" sz="1400" b="1" dirty="0" err="1">
                <a:solidFill>
                  <a:srgbClr val="000000"/>
                </a:solidFill>
                <a:latin typeface="Times New Roman" panose="02020603050405020304" pitchFamily="18" charset="0"/>
                <a:cs typeface="Times New Roman" panose="02020603050405020304" pitchFamily="18" charset="0"/>
              </a:rPr>
              <a:t>дейін</a:t>
            </a:r>
            <a:endParaRPr lang="ru-RU" sz="1400" b="1" dirty="0">
              <a:solidFill>
                <a:srgbClr val="000000"/>
              </a:solidFill>
              <a:latin typeface="Times New Roman" panose="02020603050405020304" pitchFamily="18" charset="0"/>
              <a:cs typeface="Times New Roman" panose="02020603050405020304" pitchFamily="18" charset="0"/>
            </a:endParaRPr>
          </a:p>
          <a:p>
            <a:pPr indent="182563" algn="just"/>
            <a:r>
              <a:rPr lang="kk-KZ" sz="1400" dirty="0">
                <a:solidFill>
                  <a:prstClr val="black"/>
                </a:solidFill>
                <a:latin typeface="Times New Roman" pitchFamily="18" charset="0"/>
                <a:cs typeface="Times New Roman" pitchFamily="18" charset="0"/>
              </a:rPr>
              <a:t>Көшпелі бұлтты, қар жауады. </a:t>
            </a:r>
            <a:r>
              <a:rPr lang="ru-RU" sz="1400" dirty="0">
                <a:solidFill>
                  <a:prstClr val="black"/>
                </a:solidFill>
                <a:latin typeface="Times New Roman" pitchFamily="18" charset="0"/>
                <a:cs typeface="Times New Roman" pitchFamily="18" charset="0"/>
              </a:rPr>
              <a:t>Жел 5-10 м/с. </a:t>
            </a:r>
            <a:r>
              <a:rPr lang="ru-RU" sz="1400" dirty="0" err="1">
                <a:solidFill>
                  <a:prstClr val="black"/>
                </a:solidFill>
                <a:latin typeface="Times New Roman" pitchFamily="18" charset="0"/>
                <a:cs typeface="Times New Roman" pitchFamily="18" charset="0"/>
              </a:rPr>
              <a:t>Ауа</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температурасы</a:t>
            </a:r>
            <a:r>
              <a:rPr lang="ru-RU" sz="1400" dirty="0">
                <a:solidFill>
                  <a:prstClr val="black"/>
                </a:solidFill>
                <a:latin typeface="Times New Roman" pitchFamily="18" charset="0"/>
                <a:cs typeface="Times New Roman" pitchFamily="18" charset="0"/>
              </a:rPr>
              <a:t> 13-15 </a:t>
            </a:r>
            <a:r>
              <a:rPr lang="ru-RU" sz="1400" dirty="0" err="1">
                <a:solidFill>
                  <a:prstClr val="black"/>
                </a:solidFill>
                <a:latin typeface="Times New Roman" pitchFamily="18" charset="0"/>
                <a:cs typeface="Times New Roman" pitchFamily="18" charset="0"/>
              </a:rPr>
              <a:t>аяз</a:t>
            </a:r>
            <a:r>
              <a:rPr lang="ru-RU" sz="1400" dirty="0">
                <a:solidFill>
                  <a:prstClr val="black"/>
                </a:solidFill>
                <a:latin typeface="Times New Roman" pitchFamily="18" charset="0"/>
                <a:cs typeface="Times New Roman" pitchFamily="18" charset="0"/>
              </a:rPr>
              <a:t> </a:t>
            </a:r>
            <a:r>
              <a:rPr lang="ru-RU" sz="1400" dirty="0" err="1">
                <a:solidFill>
                  <a:prstClr val="black"/>
                </a:solidFill>
                <a:latin typeface="Times New Roman" pitchFamily="18" charset="0"/>
                <a:cs typeface="Times New Roman" pitchFamily="18" charset="0"/>
              </a:rPr>
              <a:t>болады</a:t>
            </a:r>
            <a:r>
              <a:rPr lang="ru-RU" sz="1400" dirty="0">
                <a:solidFill>
                  <a:prstClr val="black"/>
                </a:solidFill>
                <a:latin typeface="Times New Roman" pitchFamily="18" charset="0"/>
                <a:cs typeface="Times New Roman" pitchFamily="18" charset="0"/>
              </a:rPr>
              <a:t>. </a:t>
            </a:r>
          </a:p>
          <a:p>
            <a:pPr indent="182563" algn="just"/>
            <a:endParaRPr lang="kk-KZ" sz="14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жиналуына ықпал етеді.</a:t>
            </a:r>
          </a:p>
          <a:p>
            <a:pPr indent="182563" algn="just"/>
            <a:r>
              <a:rPr lang="kk-KZ" sz="1200" i="1" dirty="0">
                <a:solidFill>
                  <a:prstClr val="black"/>
                </a:solidFill>
                <a:latin typeface="Times New Roman" pitchFamily="18" charset="0"/>
                <a:cs typeface="Times New Roman" pitchFamily="18" charset="0"/>
              </a:rPr>
              <a:t>Жалпы қала бойынша ауаның ластану деңгейі көтеріңкі болады деп күтілуде.</a:t>
            </a:r>
          </a:p>
          <a:p>
            <a:pPr indent="182563" algn="ctr"/>
            <a:r>
              <a:rPr lang="ru-RU" sz="1400" b="1" dirty="0" err="1">
                <a:solidFill>
                  <a:srgbClr val="000000"/>
                </a:solidFill>
                <a:latin typeface="Times New Roman" panose="02020603050405020304" pitchFamily="18" charset="0"/>
                <a:cs typeface="Times New Roman" panose="02020603050405020304" pitchFamily="18" charset="0"/>
                <a:sym typeface="+mn-ea"/>
              </a:rPr>
              <a:t>Р</a:t>
            </a:r>
            <a:r>
              <a:rPr lang="ru-RU" sz="800" b="1" dirty="0" err="1">
                <a:solidFill>
                  <a:srgbClr val="000000"/>
                </a:solidFill>
                <a:latin typeface="Times New Roman" panose="02020603050405020304" pitchFamily="18" charset="0"/>
                <a:cs typeface="Times New Roman" panose="02020603050405020304" pitchFamily="18" charset="0"/>
                <a:sym typeface="+mn-ea"/>
              </a:rPr>
              <a:t>расчетный</a:t>
            </a:r>
            <a:r>
              <a:rPr lang="ru-RU" sz="800" b="1" dirty="0">
                <a:solidFill>
                  <a:srgbClr val="000000"/>
                </a:solidFill>
                <a:latin typeface="Times New Roman" panose="02020603050405020304" pitchFamily="18" charset="0"/>
                <a:cs typeface="Times New Roman" panose="02020603050405020304" pitchFamily="18" charset="0"/>
                <a:sym typeface="+mn-ea"/>
              </a:rPr>
              <a:t> </a:t>
            </a:r>
            <a:r>
              <a:rPr lang="ru-RU" sz="1400" b="1" dirty="0">
                <a:solidFill>
                  <a:srgbClr val="000000"/>
                </a:solidFill>
                <a:latin typeface="Times New Roman" panose="02020603050405020304" pitchFamily="18" charset="0"/>
                <a:cs typeface="Times New Roman" panose="02020603050405020304" pitchFamily="18" charset="0"/>
                <a:sym typeface="+mn-ea"/>
              </a:rPr>
              <a:t>= 0,1</a:t>
            </a: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549541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450" y="376832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16017</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2988</cp:revision>
  <cp:lastPrinted>2021-07-01T07:38:07Z</cp:lastPrinted>
  <dcterms:created xsi:type="dcterms:W3CDTF">2018-03-27T06:03:00Z</dcterms:created>
  <dcterms:modified xsi:type="dcterms:W3CDTF">2024-02-01T06:59:04Z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