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80" d="100"/>
          <a:sy n="80" d="100"/>
        </p:scale>
        <p:origin x="18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115886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31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31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7413312"/>
              </p:ext>
            </p:extLst>
          </p:nvPr>
        </p:nvGraphicFramePr>
        <p:xfrm>
          <a:off x="5328914" y="3907132"/>
          <a:ext cx="4378995" cy="2539530"/>
        </p:xfrm>
        <a:graphic>
          <a:graphicData uri="http://schemas.openxmlformats.org/drawingml/2006/table">
            <a:tbl>
              <a:tblPr firstRow="1" bandRow="1">
                <a:tableStyleId>{5C22544A-7EE6-4342-B048-85BDC9FD1C3A}</a:tableStyleId>
              </a:tblPr>
              <a:tblGrid>
                <a:gridCol w="1784326">
                  <a:extLst>
                    <a:ext uri="{9D8B030D-6E8A-4147-A177-3AD203B41FA5}">
                      <a16:colId xmlns:a16="http://schemas.microsoft.com/office/drawing/2014/main" val="3583770891"/>
                    </a:ext>
                  </a:extLst>
                </a:gridCol>
                <a:gridCol w="1368152">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3493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2.592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21748"/>
            <a:ext cx="4737003" cy="1661993"/>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31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altLang="ru-RU" sz="1100" b="1" dirty="0">
                <a:solidFill>
                  <a:prstClr val="black"/>
                </a:solidFill>
                <a:latin typeface="Times New Roman" panose="02020603050405020304" pitchFamily="18" charset="0"/>
                <a:cs typeface="Times New Roman" panose="02020603050405020304" pitchFamily="18" charset="0"/>
              </a:rPr>
              <a:t>01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rPr>
              <a:t>, түнде және таңертең аздаған қар. Оңтүстіктен, оңтүстік-шығыстан жел соғады, </a:t>
            </a:r>
            <a:r>
              <a:rPr lang="kk-KZ" sz="1100" kern="1400" dirty="0">
                <a:solidFill>
                  <a:srgbClr val="000000"/>
                </a:solidFill>
                <a:latin typeface="Times New Roman" panose="02020603050405020304" pitchFamily="18" charset="0"/>
                <a:ea typeface="Calibri" panose="020F0502020204030204" pitchFamily="34" charset="0"/>
              </a:rPr>
              <a:t>күші </a:t>
            </a:r>
            <a:r>
              <a:rPr lang="kk-KZ" sz="1100" kern="1400" dirty="0">
                <a:solidFill>
                  <a:srgbClr val="000000"/>
                </a:solidFill>
                <a:latin typeface="Times New Roman" panose="02020603050405020304" pitchFamily="18" charset="0"/>
                <a:ea typeface="Times New Roman" panose="02020603050405020304" pitchFamily="18" charset="0"/>
              </a:rPr>
              <a:t>7-12</a:t>
            </a:r>
            <a:r>
              <a:rPr lang="kk-KZ" sz="1100" kern="1400" dirty="0">
                <a:solidFill>
                  <a:srgbClr val="000000"/>
                </a:solidFill>
                <a:latin typeface="Times New Roman" panose="02020603050405020304" pitchFamily="18" charset="0"/>
                <a:ea typeface="Calibri" panose="020F0502020204030204" pitchFamily="34" charset="0"/>
              </a:rPr>
              <a:t> 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a:t>
            </a:r>
            <a:r>
              <a:rPr lang="kk-KZ" sz="1100" kern="1400" dirty="0">
                <a:solidFill>
                  <a:srgbClr val="000000"/>
                </a:solidFill>
                <a:latin typeface="Times New Roman" panose="02020603050405020304" pitchFamily="18" charset="0"/>
                <a:ea typeface="SimSun" panose="02010600030101010101" pitchFamily="2" charset="-122"/>
              </a:rPr>
              <a:t> 14-16,  </a:t>
            </a:r>
            <a:r>
              <a:rPr lang="kk-KZ" sz="1100" kern="1400" dirty="0">
                <a:solidFill>
                  <a:srgbClr val="000000"/>
                </a:solidFill>
                <a:latin typeface="Times New Roman" panose="02020603050405020304" pitchFamily="18" charset="0"/>
                <a:ea typeface="Times New Roman" panose="02020603050405020304" pitchFamily="18" charset="0"/>
              </a:rPr>
              <a:t>күндіз 8-10 </a:t>
            </a:r>
            <a:r>
              <a:rPr lang="kk-KZ" sz="1100" kern="1400" dirty="0">
                <a:solidFill>
                  <a:srgbClr val="000000"/>
                </a:solidFill>
                <a:latin typeface="Times New Roman" panose="02020603050405020304" pitchFamily="18" charset="0"/>
                <a:ea typeface="SimSun" panose="02010600030101010101" pitchFamily="2" charset="-122"/>
              </a:rPr>
              <a:t>аяз</a:t>
            </a:r>
            <a:r>
              <a:rPr lang="kk-KZ" sz="1100" kern="1400" dirty="0">
                <a:solidFill>
                  <a:srgbClr val="000000"/>
                </a:solidFill>
                <a:latin typeface="Times New Roman" panose="02020603050405020304" pitchFamily="18" charset="0"/>
                <a:ea typeface="Times New Roman" panose="02020603050405020304" pitchFamily="18" charset="0"/>
              </a:rPr>
              <a:t>.</a:t>
            </a:r>
            <a:endParaRPr lang="kk-KZ" sz="1100" kern="1400" dirty="0">
              <a:solidFill>
                <a:srgbClr val="000000"/>
              </a:solidFill>
              <a:latin typeface="Times New Roman" panose="02020603050405020304" pitchFamily="18" charset="0"/>
            </a:endParaRP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02 ақпанға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аздаған қар</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rPr>
              <a:t>Оңтүстіктен 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14-16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01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02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27193</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4648</cp:revision>
  <cp:lastPrinted>2023-01-16T10:13:34Z</cp:lastPrinted>
  <dcterms:created xsi:type="dcterms:W3CDTF">2018-03-27T06:03:00Z</dcterms:created>
  <dcterms:modified xsi:type="dcterms:W3CDTF">2024-01-31T06:50:51Z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