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2830" autoAdjust="0"/>
  </p:normalViewPr>
  <p:slideViewPr>
    <p:cSldViewPr showGuides="1">
      <p:cViewPr varScale="1">
        <p:scale>
          <a:sx n="80" d="100"/>
          <a:sy n="80" d="100"/>
        </p:scale>
        <p:origin x="1838"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96429189"/>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28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28 қантар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476245"/>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28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қаңтар</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664744952"/>
              </p:ext>
            </p:extLst>
          </p:nvPr>
        </p:nvGraphicFramePr>
        <p:xfrm>
          <a:off x="5328914" y="3907132"/>
          <a:ext cx="4378995" cy="2539530"/>
        </p:xfrm>
        <a:graphic>
          <a:graphicData uri="http://schemas.openxmlformats.org/drawingml/2006/table">
            <a:tbl>
              <a:tblPr firstRow="1" bandRow="1">
                <a:tableStyleId>{5C22544A-7EE6-4342-B048-85BDC9FD1C3A}</a:tableStyleId>
              </a:tblPr>
              <a:tblGrid>
                <a:gridCol w="1784326">
                  <a:extLst>
                    <a:ext uri="{9D8B030D-6E8A-4147-A177-3AD203B41FA5}">
                      <a16:colId xmlns:a16="http://schemas.microsoft.com/office/drawing/2014/main" val="3583770891"/>
                    </a:ext>
                  </a:extLst>
                </a:gridCol>
                <a:gridCol w="1368152">
                  <a:extLst>
                    <a:ext uri="{9D8B030D-6E8A-4147-A177-3AD203B41FA5}">
                      <a16:colId xmlns:a16="http://schemas.microsoft.com/office/drawing/2014/main" val="1276116030"/>
                    </a:ext>
                  </a:extLst>
                </a:gridCol>
                <a:gridCol w="1226517">
                  <a:extLst>
                    <a:ext uri="{9D8B030D-6E8A-4147-A177-3AD203B41FA5}">
                      <a16:colId xmlns:a16="http://schemas.microsoft.com/office/drawing/2014/main" val="2096923049"/>
                    </a:ext>
                  </a:extLst>
                </a:gridCol>
              </a:tblGrid>
              <a:tr h="54192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6638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783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622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41</a:t>
                      </a:r>
                      <a:endParaRPr lang="ru-KZ" sz="1100" b="0" i="0" u="none" strike="noStrike" dirty="0">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0.082</a:t>
                      </a:r>
                      <a:endParaRPr lang="ru-KZ" sz="1100" b="0" i="0" u="none" strike="noStrike" dirty="0">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4832</a:t>
                      </a:r>
                      <a:endParaRPr lang="ru-KZ" sz="1100" b="0" i="0" u="none" strike="noStrike" dirty="0">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0.966</a:t>
                      </a:r>
                      <a:endParaRPr lang="ru-KZ" sz="1100" b="0" i="0" u="none" strike="noStrike" dirty="0">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421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2.105</a:t>
                      </a:r>
                      <a:endParaRPr lang="ru-KZ" sz="1100" b="0" i="0" u="none" strike="noStrike" dirty="0">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536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1.34</a:t>
                      </a:r>
                      <a:endParaRPr lang="ru-KZ" sz="1100" b="0" i="0" u="none" strike="noStrike" dirty="0">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5088">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 </a:t>
                      </a: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1.925</a:t>
                      </a:r>
                      <a:endParaRPr lang="ru-KZ" sz="1100" b="0" i="0" u="none" strike="noStrike" dirty="0">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0.068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329469"/>
            <a:ext cx="4737003"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29</a:t>
            </a:r>
            <a:r>
              <a:rPr lang="kk-KZ" altLang="ru-RU"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қаңтарға</a:t>
            </a:r>
            <a:r>
              <a:rPr lang="kk-KZ" altLang="ru-RU"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28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қаңтар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21-ден 29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қаңтар</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с. 21-ға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Көшпелі бұлтты,</a:t>
            </a:r>
            <a:r>
              <a:rPr lang="kk-KZ" sz="1100" kern="1400" dirty="0">
                <a:solidFill>
                  <a:srgbClr val="000000"/>
                </a:solidFill>
                <a:latin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жауын-шашынсыз</a:t>
            </a:r>
            <a:r>
              <a:rPr lang="kk-KZ" sz="1100" kern="1400" dirty="0">
                <a:solidFill>
                  <a:srgbClr val="000000"/>
                </a:solidFill>
                <a:latin typeface="Times New Roman" panose="02020603050405020304" pitchFamily="18" charset="0"/>
              </a:rPr>
              <a:t>. Батыстан жел соғады, күші 5-10 м/с. Ауа температурасы </a:t>
            </a:r>
            <a:r>
              <a:rPr lang="kk-KZ" sz="1100" kern="1400">
                <a:solidFill>
                  <a:srgbClr val="000000"/>
                </a:solidFill>
                <a:latin typeface="Times New Roman" panose="02020603050405020304" pitchFamily="18" charset="0"/>
              </a:rPr>
              <a:t>түнде 21-23, күндіз 16-18 </a:t>
            </a:r>
            <a:r>
              <a:rPr lang="kk-KZ" sz="1100" kern="1400" dirty="0">
                <a:solidFill>
                  <a:srgbClr val="000000"/>
                </a:solidFill>
                <a:latin typeface="Times New Roman" panose="02020603050405020304" pitchFamily="18" charset="0"/>
              </a:rPr>
              <a:t>аяз. </a:t>
            </a:r>
          </a:p>
          <a:p>
            <a:pPr algn="ct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30 қаңтарға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a:t>
            </a:r>
            <a:r>
              <a:rPr lang="ru-RU" sz="1100" b="1" dirty="0">
                <a:latin typeface="Times New Roman" panose="02020603050405020304" pitchFamily="18" charset="0"/>
                <a:cs typeface="Times New Roman" panose="02020603050405020304" pitchFamily="18" charset="0"/>
              </a:rPr>
              <a:t>024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latin typeface="Times New Roman" panose="02020603050405020304" pitchFamily="18" charset="0"/>
                <a:cs typeface="Times New Roman" panose="02020603050405020304" pitchFamily="18" charset="0"/>
              </a:rPr>
              <a:t>29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қаңтар</a:t>
            </a:r>
            <a:r>
              <a:rPr lang="ru-RU" sz="1100" b="1" dirty="0">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21-ден 30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қаңтар</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09-ға дейін </a:t>
            </a:r>
          </a:p>
          <a:p>
            <a:pPr algn="just"/>
            <a:r>
              <a:rPr lang="kk-KZ" sz="1100" kern="1400" dirty="0">
                <a:solidFill>
                  <a:srgbClr val="000000"/>
                </a:solidFill>
                <a:latin typeface="Times New Roman" panose="02020603050405020304" pitchFamily="18" charset="0"/>
                <a:cs typeface="Times New Roman" panose="02020603050405020304" pitchFamily="18" charset="0"/>
              </a:rPr>
              <a:t>       Көшпелі бұлтты</a:t>
            </a:r>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аздаған</a:t>
            </a:r>
            <a:r>
              <a:rPr lang="kk-KZ" sz="1100" kern="1400" dirty="0">
                <a:solidFill>
                  <a:srgbClr val="000000"/>
                </a:solidFill>
                <a:latin typeface="Times New Roman" panose="02020603050405020304" pitchFamily="18" charset="0"/>
              </a:rPr>
              <a:t> </a:t>
            </a:r>
            <a:r>
              <a:rPr lang="kk-KZ" sz="1100" kern="1400" dirty="0">
                <a:solidFill>
                  <a:srgbClr val="000000"/>
                </a:solidFill>
                <a:latin typeface="Times New Roman" panose="02020603050405020304" pitchFamily="18" charset="0"/>
                <a:cs typeface="Times New Roman" panose="02020603050405020304" pitchFamily="18" charset="0"/>
              </a:rPr>
              <a:t>қар</a:t>
            </a:r>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cs typeface="Times New Roman" panose="02020603050405020304" pitchFamily="18" charset="0"/>
              </a:rPr>
              <a:t>Б</a:t>
            </a:r>
            <a:r>
              <a:rPr lang="kk-KZ" sz="1100" kern="1400" dirty="0">
                <a:solidFill>
                  <a:srgbClr val="000000"/>
                </a:solidFill>
                <a:latin typeface="Times New Roman" panose="02020603050405020304" pitchFamily="18" charset="0"/>
              </a:rPr>
              <a:t>атыстан жел соғады, күші 5-10 м/с</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Ауа температурасы 18-20 аяз</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4996115" y="1962203"/>
            <a:ext cx="4701348" cy="78483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29 қаңтард</a:t>
            </a:r>
            <a:r>
              <a:rPr lang="kk-KZ" sz="1100" dirty="0">
                <a:solidFill>
                  <a:schemeClr val="tx1"/>
                </a:solidFill>
                <a:latin typeface="Times New Roman" panose="02020603050405020304" pitchFamily="18" charset="0"/>
                <a:cs typeface="Times New Roman" panose="02020603050405020304" pitchFamily="18" charset="0"/>
              </a:rPr>
              <a:t>а</a:t>
            </a:r>
            <a:r>
              <a:rPr lang="ru-RU" sz="1100" dirty="0">
                <a:solidFill>
                  <a:schemeClr val="tx1"/>
                </a:solidFill>
                <a:latin typeface="Times New Roman" panose="02020603050405020304" pitchFamily="18" charset="0"/>
                <a:cs typeface="Times New Roman" panose="02020603050405020304" pitchFamily="18" charset="0"/>
              </a:rPr>
              <a:t>, түнде 30 қаңтарда метеорологиялық жағдайлар қала атмосферасында ластаушы заттардың </a:t>
            </a:r>
            <a:r>
              <a:rPr lang="ru-RU" sz="1100" b="1" dirty="0">
                <a:solidFill>
                  <a:schemeClr val="tx1"/>
                </a:solidFill>
                <a:latin typeface="Times New Roman" panose="02020603050405020304" pitchFamily="18" charset="0"/>
                <a:cs typeface="Times New Roman" panose="02020603050405020304" pitchFamily="18" charset="0"/>
              </a:rPr>
              <a:t>сейілуіне </a:t>
            </a:r>
            <a:r>
              <a:rPr lang="ru-RU" sz="1100" dirty="0">
                <a:solidFill>
                  <a:schemeClr val="tx1"/>
                </a:solidFill>
                <a:latin typeface="Times New Roman" panose="02020603050405020304" pitchFamily="18" charset="0"/>
                <a:cs typeface="Times New Roman" panose="02020603050405020304" pitchFamily="18" charset="0"/>
              </a:rPr>
              <a:t>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schemeClr val="tx1"/>
                </a:solidFill>
                <a:latin typeface="Times New Roman" panose="02020603050405020304" pitchFamily="18" charset="0"/>
                <a:cs typeface="Times New Roman" panose="02020603050405020304" pitchFamily="18" charset="0"/>
              </a:rPr>
              <a:t>төмен</a:t>
            </a:r>
            <a:r>
              <a:rPr lang="kk-KZ" sz="1100" b="1" dirty="0">
                <a:latin typeface="Times New Roman" panose="02020603050405020304" pitchFamily="18" charset="0"/>
                <a:ea typeface="Calibri" panose="020F0502020204030204" pitchFamily="34" charset="0"/>
              </a:rPr>
              <a:t>т</a:t>
            </a:r>
            <a:r>
              <a:rPr lang="ru-RU" sz="1100" dirty="0">
                <a:solidFill>
                  <a:schemeClr val="tx1"/>
                </a:solidFill>
                <a:latin typeface="Times New Roman" panose="02020603050405020304" pitchFamily="18" charset="0"/>
                <a:cs typeface="Times New Roman" panose="02020603050405020304" pitchFamily="18" charset="0"/>
              </a:rPr>
              <a:t>болады деп күтілуде.</a:t>
            </a:r>
          </a:p>
        </p:txBody>
      </p:sp>
      <p:sp>
        <p:nvSpPr>
          <p:cNvPr id="23" name="TextBox 13">
            <a:extLst>
              <a:ext uri="{FF2B5EF4-FFF2-40B4-BE49-F238E27FC236}">
                <a16:creationId xmlns:a16="http://schemas.microsoft.com/office/drawing/2014/main" id="{F8C71DF1-0224-442D-A1EB-70F6C24351C6}"/>
              </a:ext>
            </a:extLst>
          </p:cNvPr>
          <p:cNvSpPr txBox="1"/>
          <p:nvPr/>
        </p:nvSpPr>
        <p:spPr>
          <a:xfrm>
            <a:off x="5057760" y="2918624"/>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 1, 2, 3  </a:t>
            </a:r>
            <a:r>
              <a:rPr lang="kk-KZ" sz="1100" dirty="0">
                <a:solidFill>
                  <a:schemeClr val="tx1"/>
                </a:solidFill>
                <a:latin typeface="Times New Roman" panose="02020603050405020304" pitchFamily="18" charset="0"/>
                <a:cs typeface="Times New Roman" panose="02020603050405020304" pitchFamily="18" charset="0"/>
              </a:rPr>
              <a:t>дәрежелі ҚМЖ ескертуі жоқ</a:t>
            </a:r>
            <a:r>
              <a:rPr lang="ru-RU" sz="1100" dirty="0">
                <a:solidFill>
                  <a:schemeClr val="tx1"/>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ru-RU" altLang="ru-RU" sz="1200" b="1" i="1" dirty="0">
                <a:solidFill>
                  <a:srgbClr val="000000"/>
                </a:solidFill>
                <a:latin typeface="Times New Roman" panose="02020603050405020304" pitchFamily="18" charset="0"/>
                <a:cs typeface="Times New Roman" panose="02020603050405020304" pitchFamily="18" charset="0"/>
              </a:rPr>
              <a:t> Головченко Е. / 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27002</TotalTime>
  <Words>606</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4637</cp:revision>
  <cp:lastPrinted>2023-01-16T10:13:34Z</cp:lastPrinted>
  <dcterms:created xsi:type="dcterms:W3CDTF">2018-03-27T06:03:00Z</dcterms:created>
  <dcterms:modified xsi:type="dcterms:W3CDTF">2024-01-28T06:15:24Z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