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2830" autoAdjust="0"/>
  </p:normalViewPr>
  <p:slideViewPr>
    <p:cSldViewPr showGuides="1">
      <p:cViewPr varScale="1">
        <p:scale>
          <a:sx n="80" d="100"/>
          <a:sy n="80" d="100"/>
        </p:scale>
        <p:origin x="1838" y="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22167184"/>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21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21 </a:t>
                      </a:r>
                      <a:r>
                        <a:rPr lang="ru-RU" altLang="zh-CN" sz="1200" b="1" i="1" baseline="0" dirty="0" err="1">
                          <a:solidFill>
                            <a:srgbClr val="002060"/>
                          </a:solidFill>
                          <a:latin typeface="Times New Roman" panose="02020603050405020304" pitchFamily="18" charset="0"/>
                          <a:cs typeface="Times New Roman" panose="02020603050405020304" pitchFamily="18" charset="0"/>
                        </a:rPr>
                        <a:t>қантар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476245"/>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a:t>
            </a:r>
            <a:r>
              <a:rPr lang="ru-RU" altLang="ru-RU" sz="1100" b="1">
                <a:latin typeface="Times New Roman" panose="02020603050405020304" pitchFamily="18" charset="0"/>
                <a:cs typeface="Times New Roman" panose="02020603050405020304" pitchFamily="18" charset="0"/>
              </a:rPr>
              <a:t>жылғы 21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қаңтар</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558279727"/>
              </p:ext>
            </p:extLst>
          </p:nvPr>
        </p:nvGraphicFramePr>
        <p:xfrm>
          <a:off x="5328914" y="3907132"/>
          <a:ext cx="4378995" cy="2539530"/>
        </p:xfrm>
        <a:graphic>
          <a:graphicData uri="http://schemas.openxmlformats.org/drawingml/2006/table">
            <a:tbl>
              <a:tblPr firstRow="1" bandRow="1">
                <a:tableStyleId>{5C22544A-7EE6-4342-B048-85BDC9FD1C3A}</a:tableStyleId>
              </a:tblPr>
              <a:tblGrid>
                <a:gridCol w="1835721">
                  <a:extLst>
                    <a:ext uri="{9D8B030D-6E8A-4147-A177-3AD203B41FA5}">
                      <a16:colId xmlns:a16="http://schemas.microsoft.com/office/drawing/2014/main" val="3583770891"/>
                    </a:ext>
                  </a:extLst>
                </a:gridCol>
                <a:gridCol w="1316757">
                  <a:extLst>
                    <a:ext uri="{9D8B030D-6E8A-4147-A177-3AD203B41FA5}">
                      <a16:colId xmlns:a16="http://schemas.microsoft.com/office/drawing/2014/main" val="1276116030"/>
                    </a:ext>
                  </a:extLst>
                </a:gridCol>
                <a:gridCol w="1226517">
                  <a:extLst>
                    <a:ext uri="{9D8B030D-6E8A-4147-A177-3AD203B41FA5}">
                      <a16:colId xmlns:a16="http://schemas.microsoft.com/office/drawing/2014/main" val="2096923049"/>
                    </a:ext>
                  </a:extLst>
                </a:gridCol>
              </a:tblGrid>
              <a:tr h="541922">
                <a:tc>
                  <a:txBody>
                    <a:bodyPr/>
                    <a:lstStyle/>
                    <a:p>
                      <a:pPr algn="ctr"/>
                      <a:r>
                        <a:rPr lang="ru-RU" sz="1000">
                          <a:solidFill>
                            <a:schemeClr val="tx1"/>
                          </a:solidFill>
                          <a:latin typeface="Times New Roman" panose="02020603050405020304" pitchFamily="18" charset="0"/>
                          <a:cs typeface="Times New Roman" panose="02020603050405020304" pitchFamily="18" charset="0"/>
                        </a:rPr>
                        <a:t>Ластаушы </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6638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783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622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54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0.107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7241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1.448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356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1.781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786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1.964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5088">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 </a:t>
                      </a: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0.225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19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0.096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329469"/>
            <a:ext cx="4737003"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22</a:t>
            </a:r>
            <a:r>
              <a:rPr lang="kk-KZ" altLang="ru-RU"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қаңтарға</a:t>
            </a:r>
            <a:r>
              <a:rPr lang="kk-KZ" altLang="ru-RU"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21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қаңтар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21-ден 22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қаңтар</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с. 21-ға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cs typeface="Times New Roman" panose="02020603050405020304" pitchFamily="18" charset="0"/>
              </a:rPr>
              <a:t>Ааздаған б</a:t>
            </a:r>
            <a:r>
              <a:rPr lang="kk-KZ" sz="1100" dirty="0">
                <a:latin typeface="Times New Roman" panose="02020603050405020304" pitchFamily="18" charset="0"/>
                <a:cs typeface="Times New Roman" panose="02020603050405020304" pitchFamily="18" charset="0"/>
              </a:rPr>
              <a:t>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жауын-шашынсыз</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Оңтүстік-батыстан жел соғады,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күші 3-8 м/с. Ауа температурасы түнде 24-26, күндіз 14-16 аяз.</a:t>
            </a:r>
          </a:p>
          <a:p>
            <a:pPr algn="ct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23 қаңтарға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a:t>
            </a:r>
            <a:r>
              <a:rPr lang="ru-RU" sz="1100" b="1" dirty="0">
                <a:latin typeface="Times New Roman" panose="02020603050405020304" pitchFamily="18" charset="0"/>
                <a:cs typeface="Times New Roman" panose="02020603050405020304" pitchFamily="18" charset="0"/>
              </a:rPr>
              <a:t>024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latin typeface="Times New Roman" panose="02020603050405020304" pitchFamily="18" charset="0"/>
                <a:cs typeface="Times New Roman" panose="02020603050405020304" pitchFamily="18" charset="0"/>
              </a:rPr>
              <a:t>22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қаңтар</a:t>
            </a:r>
            <a:r>
              <a:rPr lang="ru-RU" sz="1100" b="1" dirty="0">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21-ден 23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қаңтар</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09-ға дейін </a:t>
            </a:r>
          </a:p>
          <a:p>
            <a:pPr algn="just"/>
            <a:r>
              <a:rPr lang="kk-KZ" sz="1100" kern="1400" dirty="0">
                <a:solidFill>
                  <a:srgbClr val="000000"/>
                </a:solidFill>
                <a:latin typeface="Times New Roman" panose="02020603050405020304" pitchFamily="18" charset="0"/>
                <a:cs typeface="Times New Roman" panose="02020603050405020304" pitchFamily="18" charset="0"/>
              </a:rPr>
              <a:t>       Ааздаған б</a:t>
            </a:r>
            <a:r>
              <a:rPr lang="kk-KZ" sz="1100" dirty="0">
                <a:latin typeface="Times New Roman" panose="02020603050405020304" pitchFamily="18" charset="0"/>
                <a:cs typeface="Times New Roman" panose="02020603050405020304" pitchFamily="18" charset="0"/>
              </a:rPr>
              <a:t>ұлтты, жауын-шашынсыз. Оңтүстік-батыстан жел соғады, күші 3-8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м/с. Ауа </a:t>
            </a:r>
            <a:r>
              <a:rPr lang="kk-KZ" sz="1100" kern="1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температурасы 21-23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аяз</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id="{25FFC0C9-CE5E-4A2A-B300-5B91E7365327}"/>
              </a:ext>
            </a:extLst>
          </p:cNvPr>
          <p:cNvSpPr txBox="1"/>
          <p:nvPr/>
        </p:nvSpPr>
        <p:spPr>
          <a:xfrm>
            <a:off x="4996115" y="1962203"/>
            <a:ext cx="4701348" cy="78483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22 </a:t>
            </a:r>
            <a:r>
              <a:rPr lang="ru-RU" sz="1100" dirty="0" err="1">
                <a:solidFill>
                  <a:schemeClr val="tx1"/>
                </a:solidFill>
                <a:latin typeface="Times New Roman" panose="02020603050405020304" pitchFamily="18" charset="0"/>
                <a:cs typeface="Times New Roman" panose="02020603050405020304" pitchFamily="18" charset="0"/>
              </a:rPr>
              <a:t>қаңтард</a:t>
            </a:r>
            <a:r>
              <a:rPr lang="kk-KZ" sz="1100" dirty="0">
                <a:solidFill>
                  <a:schemeClr val="tx1"/>
                </a:solidFill>
                <a:latin typeface="Times New Roman" panose="02020603050405020304" pitchFamily="18" charset="0"/>
                <a:cs typeface="Times New Roman" panose="02020603050405020304" pitchFamily="18" charset="0"/>
              </a:rPr>
              <a:t>а</a:t>
            </a:r>
            <a:r>
              <a:rPr lang="ru-RU" sz="1100" dirty="0">
                <a:solidFill>
                  <a:schemeClr val="tx1"/>
                </a:solidFill>
                <a:latin typeface="Times New Roman" panose="02020603050405020304" pitchFamily="18" charset="0"/>
                <a:cs typeface="Times New Roman" panose="02020603050405020304" pitchFamily="18" charset="0"/>
              </a:rPr>
              <a:t>, түнде 23 </a:t>
            </a:r>
            <a:r>
              <a:rPr lang="ru-RU" sz="1100" dirty="0" err="1">
                <a:solidFill>
                  <a:schemeClr val="tx1"/>
                </a:solidFill>
                <a:latin typeface="Times New Roman" panose="02020603050405020304" pitchFamily="18" charset="0"/>
                <a:cs typeface="Times New Roman" panose="02020603050405020304" pitchFamily="18" charset="0"/>
              </a:rPr>
              <a:t>қаңтарда</a:t>
            </a:r>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a:t>
            </a:r>
            <a:r>
              <a:rPr lang="ru-RU" sz="1100" b="1" dirty="0" err="1">
                <a:solidFill>
                  <a:schemeClr val="tx1"/>
                </a:solidFill>
                <a:latin typeface="Times New Roman" panose="02020603050405020304" pitchFamily="18" charset="0"/>
                <a:cs typeface="Times New Roman" panose="02020603050405020304" pitchFamily="18" charset="0"/>
              </a:rPr>
              <a:t>жиналу</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err="1">
                <a:solidFill>
                  <a:schemeClr val="tx1"/>
                </a:solidFill>
                <a:latin typeface="Times New Roman" panose="02020603050405020304" pitchFamily="18" charset="0"/>
                <a:cs typeface="Times New Roman" panose="02020603050405020304" pitchFamily="18" charset="0"/>
              </a:rPr>
              <a:t>жоғары</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5D0013C2-6CEF-4491-A5A2-B72897763046}"/>
              </a:ext>
            </a:extLst>
          </p:cNvPr>
          <p:cNvSpPr txBox="1"/>
          <p:nvPr/>
        </p:nvSpPr>
        <p:spPr>
          <a:xfrm>
            <a:off x="5057760" y="2918624"/>
            <a:ext cx="4639701"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a:solidFill>
                  <a:srgbClr val="FF0000"/>
                </a:solidFill>
                <a:latin typeface="Times New Roman" panose="02020603050405020304" pitchFamily="18" charset="0"/>
                <a:cs typeface="Times New Roman" panose="02020603050405020304" pitchFamily="18" charset="0"/>
              </a:rPr>
              <a:t> </a:t>
            </a:r>
            <a:r>
              <a:rPr lang="ru-RU" sz="1100" dirty="0">
                <a:solidFill>
                  <a:srgbClr val="FF0000"/>
                </a:solidFill>
                <a:latin typeface="Times New Roman" panose="02020603050405020304" pitchFamily="18" charset="0"/>
                <a:cs typeface="Times New Roman" panose="02020603050405020304" pitchFamily="18" charset="0"/>
              </a:rPr>
              <a:t>2</a:t>
            </a:r>
            <a:r>
              <a:rPr lang="ru-RU" sz="1100">
                <a:solidFill>
                  <a:srgbClr val="FF0000"/>
                </a:solidFill>
                <a:latin typeface="Times New Roman" panose="02020603050405020304" pitchFamily="18" charset="0"/>
                <a:cs typeface="Times New Roman" panose="02020603050405020304" pitchFamily="18" charset="0"/>
              </a:rPr>
              <a:t>-дәрежелі </a:t>
            </a:r>
            <a:r>
              <a:rPr lang="ru-RU" sz="1100" dirty="0">
                <a:solidFill>
                  <a:srgbClr val="FF0000"/>
                </a:solidFill>
                <a:latin typeface="Times New Roman" panose="02020603050405020304" pitchFamily="18" charset="0"/>
                <a:cs typeface="Times New Roman" panose="02020603050405020304" pitchFamily="18" charset="0"/>
              </a:rPr>
              <a:t>ҚМЖ </a:t>
            </a:r>
            <a:r>
              <a:rPr lang="ru-RU" sz="1100" dirty="0" err="1">
                <a:solidFill>
                  <a:srgbClr val="FF0000"/>
                </a:solidFill>
                <a:latin typeface="Times New Roman" panose="02020603050405020304" pitchFamily="18" charset="0"/>
                <a:cs typeface="Times New Roman" panose="02020603050405020304" pitchFamily="18" charset="0"/>
              </a:rPr>
              <a:t>ескертуі</a:t>
            </a:r>
            <a:r>
              <a:rPr lang="ru-RU" sz="1100" dirty="0">
                <a:solidFill>
                  <a:srgbClr val="FF0000"/>
                </a:solidFill>
                <a:latin typeface="Times New Roman" panose="02020603050405020304" pitchFamily="18" charset="0"/>
                <a:cs typeface="Times New Roman" panose="02020603050405020304" pitchFamily="18" charset="0"/>
              </a:rPr>
              <a:t> </a:t>
            </a:r>
            <a:r>
              <a:rPr lang="ru-RU" sz="1100" dirty="0" err="1">
                <a:solidFill>
                  <a:srgbClr val="FF0000"/>
                </a:solidFill>
                <a:latin typeface="Times New Roman" panose="02020603050405020304" pitchFamily="18" charset="0"/>
                <a:cs typeface="Times New Roman" panose="02020603050405020304" pitchFamily="18" charset="0"/>
              </a:rPr>
              <a:t>жарияланады</a:t>
            </a:r>
            <a:r>
              <a:rPr lang="ru-RU" sz="1100" dirty="0">
                <a:solidFill>
                  <a:srgbClr val="FF0000"/>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ru-RU" altLang="ru-RU" sz="1200" b="1" i="1" dirty="0">
                <a:solidFill>
                  <a:srgbClr val="000000"/>
                </a:solidFill>
                <a:latin typeface="Times New Roman" panose="02020603050405020304" pitchFamily="18" charset="0"/>
                <a:cs typeface="Times New Roman" panose="02020603050405020304" pitchFamily="18" charset="0"/>
              </a:rPr>
              <a:t> Бактыбай М./ 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26791</TotalTime>
  <Words>598</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4604</cp:revision>
  <cp:lastPrinted>2023-01-16T10:13:34Z</cp:lastPrinted>
  <dcterms:created xsi:type="dcterms:W3CDTF">2018-03-27T06:03:00Z</dcterms:created>
  <dcterms:modified xsi:type="dcterms:W3CDTF">2024-01-21T06:05:21Z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