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14" d="100"/>
          <a:sy n="114" d="100"/>
        </p:scale>
        <p:origin x="2261"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8302800"/>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15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15 </a:t>
                      </a:r>
                      <a:r>
                        <a:rPr lang="kk-KZ" altLang="zh-CN" sz="1200" b="1" i="1" baseline="0" dirty="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деп 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95598935"/>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val="3583770891"/>
                    </a:ext>
                  </a:extLst>
                </a:gridCol>
                <a:gridCol w="1431451">
                  <a:extLst>
                    <a:ext uri="{9D8B030D-6E8A-4147-A177-3AD203B41FA5}">
                      <a16:colId xmlns:a16="http://schemas.microsoft.com/office/drawing/2014/main" val="1276116030"/>
                    </a:ext>
                  </a:extLst>
                </a:gridCol>
                <a:gridCol w="1437066">
                  <a:extLst>
                    <a:ext uri="{9D8B030D-6E8A-4147-A177-3AD203B41FA5}">
                      <a16:colId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0.0</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08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20</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0.6</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71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0.0</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13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1197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239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0,325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атмосфералық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ауаның</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15</a:t>
            </a:r>
            <a:r>
              <a:rPr lang="kk-KZ" altLang="ru-RU" sz="1200" b="1" dirty="0">
                <a:latin typeface="Times New Roman" panose="02020603050405020304" pitchFamily="18" charset="0"/>
                <a:cs typeface="Times New Roman" panose="02020603050405020304" pitchFamily="18" charset="0"/>
              </a:rPr>
              <a:t> қаңтар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2024 жыл </a:t>
            </a:r>
            <a:r>
              <a:rPr lang="en-US" altLang="ru-RU" sz="1100" b="1" dirty="0">
                <a:latin typeface="Times New Roman" panose="02020603050405020304" pitchFamily="18" charset="0"/>
                <a:cs typeface="Times New Roman" panose="02020603050405020304" pitchFamily="18" charset="0"/>
              </a:rPr>
              <a:t>16 </a:t>
            </a:r>
            <a:r>
              <a:rPr lang="kk-KZ" altLang="ru-RU" sz="1100" b="1" dirty="0">
                <a:latin typeface="Times New Roman" panose="02020603050405020304" pitchFamily="18" charset="0"/>
                <a:cs typeface="Times New Roman" panose="02020603050405020304" pitchFamily="18" charset="0"/>
              </a:rPr>
              <a:t>қаңтар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2024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a:solidFill>
                  <a:srgbClr val="000000"/>
                </a:solidFill>
                <a:latin typeface="Times New Roman" panose="02020603050405020304" pitchFamily="18" charset="0"/>
                <a:cs typeface="Times New Roman" panose="02020603050405020304" pitchFamily="18" charset="0"/>
              </a:rPr>
              <a:t>15</a:t>
            </a:r>
            <a:r>
              <a:rPr lang="kk-KZ" altLang="ru-RU" sz="1100" b="1" dirty="0">
                <a:solidFill>
                  <a:srgbClr val="000000"/>
                </a:solidFill>
                <a:latin typeface="Times New Roman" panose="02020603050405020304" pitchFamily="18" charset="0"/>
                <a:cs typeface="Times New Roman" panose="02020603050405020304" pitchFamily="18" charset="0"/>
              </a:rPr>
              <a:t> қаңтар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a:solidFill>
                  <a:srgbClr val="000000"/>
                </a:solidFill>
                <a:latin typeface="Times New Roman" panose="02020603050405020304" pitchFamily="18" charset="0"/>
                <a:cs typeface="Times New Roman" panose="02020603050405020304" pitchFamily="18" charset="0"/>
              </a:rPr>
              <a:t>16</a:t>
            </a:r>
            <a:r>
              <a:rPr lang="kk-KZ" altLang="ru-RU" sz="1100" b="1" dirty="0">
                <a:solidFill>
                  <a:srgbClr val="000000"/>
                </a:solidFill>
                <a:latin typeface="Times New Roman" panose="02020603050405020304" pitchFamily="18" charset="0"/>
                <a:cs typeface="Times New Roman" panose="02020603050405020304" pitchFamily="18" charset="0"/>
              </a:rPr>
              <a:t> қаңтар</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20-ға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a:solidFill>
                  <a:prstClr val="black"/>
                </a:solidFill>
                <a:latin typeface="Times New Roman" pitchFamily="18" charset="0"/>
                <a:cs typeface="Times New Roman" pitchFamily="18" charset="0"/>
              </a:rPr>
              <a:t>. Жел оңтүстік-</a:t>
            </a:r>
            <a:r>
              <a:rPr lang="kk-KZ" sz="1100" dirty="0">
                <a:solidFill>
                  <a:srgbClr val="000000"/>
                </a:solidFill>
                <a:latin typeface="Times New Roman" panose="02020603050405020304" pitchFamily="18" charset="0"/>
                <a:cs typeface="Times New Roman" panose="02020603050405020304" pitchFamily="18" charset="0"/>
                <a:sym typeface="+mn-ea"/>
              </a:rPr>
              <a:t>шығыстан, күші 9-14 </a:t>
            </a:r>
            <a:r>
              <a:rPr lang="kk-KZ" sz="1100" dirty="0">
                <a:solidFill>
                  <a:prstClr val="black"/>
                </a:solidFill>
                <a:latin typeface="Times New Roman" pitchFamily="18" charset="0"/>
                <a:cs typeface="Times New Roman" pitchFamily="18" charset="0"/>
              </a:rPr>
              <a:t>м/с. Ауа температурасы түнде 3-5 аяз, күндіз 2-4 жылы.</a:t>
            </a:r>
          </a:p>
          <a:p>
            <a:pPr lvl="0" algn="just"/>
            <a:endParaRPr lang="kk-KZ" sz="1100" dirty="0">
              <a:solidFill>
                <a:prstClr val="black"/>
              </a:solidFill>
              <a:latin typeface="Times New Roman" pitchFamily="18" charset="0"/>
              <a:cs typeface="Times New Roman" pitchFamily="18" charset="0"/>
            </a:endParaRPr>
          </a:p>
          <a:p>
            <a:pPr lvl="0" algn="ctr"/>
            <a:r>
              <a:rPr lang="en-US" sz="1100" b="1" dirty="0">
                <a:solidFill>
                  <a:srgbClr val="000000"/>
                </a:solidFill>
                <a:latin typeface="Times New Roman" panose="02020603050405020304" pitchFamily="18" charset="0"/>
                <a:cs typeface="Times New Roman" panose="02020603050405020304" pitchFamily="18" charset="0"/>
              </a:rPr>
              <a:t>17 </a:t>
            </a:r>
            <a:r>
              <a:rPr lang="kk-KZ" sz="1100" b="1" dirty="0">
                <a:solidFill>
                  <a:srgbClr val="000000"/>
                </a:solidFill>
                <a:latin typeface="Times New Roman" panose="02020603050405020304" pitchFamily="18" charset="0"/>
                <a:cs typeface="Times New Roman" panose="02020603050405020304" pitchFamily="18" charset="0"/>
              </a:rPr>
              <a:t>қаңтар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2024 ж. </a:t>
            </a:r>
            <a:r>
              <a:rPr lang="en-US" sz="1100" b="1" dirty="0">
                <a:solidFill>
                  <a:srgbClr val="000000"/>
                </a:solidFill>
                <a:latin typeface="Times New Roman" panose="02020603050405020304" pitchFamily="18" charset="0"/>
                <a:cs typeface="Times New Roman" panose="02020603050405020304" pitchFamily="18" charset="0"/>
              </a:rPr>
              <a:t>16</a:t>
            </a:r>
            <a:r>
              <a:rPr lang="kk-KZ" sz="1100" b="1" dirty="0">
                <a:solidFill>
                  <a:srgbClr val="000000"/>
                </a:solidFill>
                <a:latin typeface="Times New Roman" panose="02020603050405020304" pitchFamily="18" charset="0"/>
                <a:cs typeface="Times New Roman" panose="02020603050405020304" pitchFamily="18" charset="0"/>
              </a:rPr>
              <a:t> қаңтар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a:t>
            </a:r>
            <a:r>
              <a:rPr lang="en-US" sz="1100" b="1" dirty="0">
                <a:solidFill>
                  <a:srgbClr val="000000"/>
                </a:solidFill>
                <a:latin typeface="Times New Roman" panose="02020603050405020304" pitchFamily="18" charset="0"/>
                <a:cs typeface="Times New Roman" panose="02020603050405020304" pitchFamily="18" charset="0"/>
              </a:rPr>
              <a:t>4</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a:solidFill>
                  <a:srgbClr val="000000"/>
                </a:solidFill>
                <a:latin typeface="Times New Roman" panose="02020603050405020304" pitchFamily="18" charset="0"/>
                <a:cs typeface="Times New Roman" panose="02020603050405020304" pitchFamily="18" charset="0"/>
              </a:rPr>
              <a:t>17</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қаңтар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Көшпелі бұлтты,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9-14 м/с</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Ауа</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температурасы</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0-2 аяз.</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Ақтау</a:t>
              </a:r>
              <a:r>
                <a:rPr lang="ru-RU" altLang="ru-RU" sz="1000" i="1" dirty="0">
                  <a:latin typeface="Times New Roman" panose="02020603050405020304" pitchFamily="18" charset="0"/>
                  <a:cs typeface="Times New Roman" panose="02020603050405020304" pitchFamily="18" charset="0"/>
                </a:rPr>
                <a:t>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26209</TotalTime>
  <Words>623</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3176</cp:revision>
  <cp:lastPrinted>2021-07-01T07:38:07Z</cp:lastPrinted>
  <dcterms:created xsi:type="dcterms:W3CDTF">2018-03-27T06:03:00Z</dcterms:created>
  <dcterms:modified xsi:type="dcterms:W3CDTF">2024-01-15T08:29:54Z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