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3AD2B7BE-1B99-42DC-8E7C-2E07F1130C08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814753985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34A97A-AF6B-44FE-B8E2-11FF6194587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D045C5-E7BF-4F4B-A673-3A9FBD7525A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C8B916-7567-4E36-A06E-C4C7F24810A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3C8063-72CA-4B69-97CE-DE32E7A9040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2BB9AA-6B76-4D73-81FD-3D8F9BFA5EA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057593-805F-4B4F-BED1-B5E650A2811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A69C2E-44DA-4856-9D9F-01805E021AF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0D090B-27D6-4564-852F-7502725B5C3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7AC655-13EB-48BA-9611-A7173B00380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17F88C-2397-40FF-82DF-95269963DB1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EF6C5C-5BCA-45AB-A084-311F6502C96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86F1D0E9-C75D-4855-A9B0-46E331E4478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kk-KZ" altLang="zh-CN" sz="16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15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>
                <a:solidFill>
                  <a:srgbClr val="002060"/>
                </a:solidFill>
                <a:cs typeface="宋体"/>
              </a:rPr>
              <a:t>15 января 2024 года</a:t>
            </a:r>
            <a:endParaRPr lang="zh-CN" sz="1400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60938" y="98425"/>
            <a:ext cx="4816475" cy="1754326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16 января</a:t>
            </a:r>
            <a:endParaRPr lang="ru-RU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с 21 ч. 15 января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16 января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 </a:t>
            </a: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Пасмурно, ночью снег, туман, гололед. Ветер северо-западный 2</a:t>
            </a:r>
            <a:r>
              <a:rPr lang="kk-KZ" dirty="0">
                <a:solidFill>
                  <a:schemeClr val="tx1"/>
                </a:solidFill>
              </a:rPr>
              <a:t>-7</a:t>
            </a:r>
            <a:r>
              <a:rPr lang="ru-RU" dirty="0">
                <a:solidFill>
                  <a:schemeClr val="tx1"/>
                </a:solidFill>
              </a:rPr>
              <a:t> м/с. Температура воздуха ночью 5-7,  днем 0-2 мороза.</a:t>
            </a:r>
          </a:p>
          <a:p>
            <a:pPr algn="ctr"/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на ночь 17 января</a:t>
            </a:r>
          </a:p>
          <a:p>
            <a:pPr algn="ctr"/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с 21 ч. 16 января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17 января</a:t>
            </a:r>
          </a:p>
          <a:p>
            <a:pPr algn="just"/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Облачно, временами снег</a:t>
            </a:r>
            <a:r>
              <a:rPr lang="kk-KZ" dirty="0">
                <a:solidFill>
                  <a:schemeClr val="tx1"/>
                </a:solidFill>
              </a:rPr>
              <a:t>, туман. </a:t>
            </a:r>
            <a:r>
              <a:rPr lang="kk-KZ" dirty="0">
                <a:solidFill>
                  <a:schemeClr val="tx1"/>
                </a:solidFill>
                <a:cs typeface="Times New Roman" pitchFamily="18" charset="0"/>
              </a:rPr>
              <a:t>Ветер северо-восточный 2-7</a:t>
            </a: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kk-KZ" dirty="0">
                <a:solidFill>
                  <a:schemeClr val="tx1"/>
                </a:solidFill>
                <a:cs typeface="Times New Roman" pitchFamily="18" charset="0"/>
              </a:rPr>
              <a:t>м/с. Т</a:t>
            </a:r>
            <a:r>
              <a:rPr lang="ru-RU" dirty="0" err="1">
                <a:solidFill>
                  <a:schemeClr val="tx1"/>
                </a:solidFill>
                <a:cs typeface="Times New Roman" pitchFamily="18" charset="0"/>
              </a:rPr>
              <a:t>емпература</a:t>
            </a: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 воздуха 8-10 мороза.</a:t>
            </a:r>
            <a:endParaRPr lang="ru-RU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3000" y="2095500"/>
            <a:ext cx="4824413" cy="10160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</a:t>
            </a:r>
            <a:r>
              <a:rPr lang="kk-KZ" altLang="en-US" b="1" dirty="0">
                <a:solidFill>
                  <a:schemeClr val="tx1"/>
                </a:solidFill>
                <a:sym typeface="+mn-ea"/>
              </a:rPr>
              <a:t>16 января</a:t>
            </a:r>
            <a:r>
              <a:rPr lang="ru-RU" b="1" dirty="0">
                <a:solidFill>
                  <a:schemeClr val="tx1"/>
                </a:solidFill>
              </a:rPr>
              <a:t>,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ночью</a:t>
            </a:r>
            <a:r>
              <a:rPr lang="ru-RU" b="1" dirty="0">
                <a:solidFill>
                  <a:schemeClr val="tx1"/>
                </a:solidFill>
              </a:rPr>
              <a:t> </a:t>
            </a:r>
            <a:r>
              <a:rPr lang="ru-RU" b="1" dirty="0">
                <a:solidFill>
                  <a:schemeClr val="tx1"/>
                </a:solidFill>
                <a:sym typeface="+mn-ea"/>
              </a:rPr>
              <a:t>17</a:t>
            </a:r>
            <a:r>
              <a:rPr lang="ru-RU" altLang="en-US" b="1" dirty="0">
                <a:solidFill>
                  <a:schemeClr val="tx1"/>
                </a:solidFill>
                <a:sym typeface="+mn-ea"/>
              </a:rPr>
              <a:t> января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>
                <a:solidFill>
                  <a:schemeClr val="tx1"/>
                </a:solidFill>
                <a:sym typeface="+mn-ea"/>
              </a:rPr>
              <a:t>рассеиванию</a:t>
            </a:r>
            <a:r>
              <a:rPr lang="ru-RU" altLang="en-US" b="1" dirty="0"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загрязняющих 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pPr algn="just"/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  <a:sym typeface="+mn-ea"/>
              </a:rPr>
              <a:t>пониженный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84750" y="6430963"/>
          <a:ext cx="4752528" cy="426720"/>
        </p:xfrm>
        <a:graphic>
          <a:graphicData uri="http://schemas.openxmlformats.org/drawingml/2006/table">
            <a:tbl>
              <a:tblPr/>
              <a:tblGrid>
                <a:gridCol w="47525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6175" y="3533775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15 января 2023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0594383"/>
              </p:ext>
            </p:extLst>
          </p:nvPr>
        </p:nvGraphicFramePr>
        <p:xfrm>
          <a:off x="4967288" y="4003675"/>
          <a:ext cx="4684712" cy="2194243"/>
        </p:xfrm>
        <a:graphic>
          <a:graphicData uri="http://schemas.openxmlformats.org/drawingml/2006/table">
            <a:tbl>
              <a:tblPr/>
              <a:tblGrid>
                <a:gridCol w="18049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985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811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937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336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2.1</a:t>
                      </a:r>
                      <a:endParaRPr kumimoji="0" lang="ru-RU" alt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343</a:t>
                      </a:r>
                      <a:endParaRPr kumimoji="0" lang="ru-RU" alt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82</a:t>
                      </a:r>
                      <a:endParaRPr kumimoji="0" lang="ru-RU" alt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6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8960</a:t>
                      </a:r>
                      <a:endParaRPr kumimoji="0" lang="ru-RU" alt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r>
                        <a:rPr kumimoji="0" lang="ru-RU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r>
                        <a:rPr kumimoji="0" lang="kk-KZ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kumimoji="0" lang="ru-RU" alt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52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341</a:t>
                      </a:r>
                      <a:endParaRPr kumimoji="0" lang="ru-RU" alt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1.7</a:t>
                      </a:r>
                      <a:endParaRPr kumimoji="0" lang="ru-RU" alt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98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268</a:t>
                      </a:r>
                      <a:endParaRPr kumimoji="0" lang="ru-RU" alt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4588" y="3141663"/>
            <a:ext cx="4824412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 dirty="0">
                <a:solidFill>
                  <a:srgbClr val="000000"/>
                </a:solidFill>
                <a:cs typeface="Times New Roman" pitchFamily="18" charset="0"/>
              </a:rPr>
              <a:t>: </a:t>
            </a:r>
            <a:r>
              <a:rPr lang="ru-RU" altLang="ru-RU" sz="900" b="1" i="1" dirty="0" err="1">
                <a:solidFill>
                  <a:srgbClr val="000000"/>
                </a:solidFill>
                <a:cs typeface="Times New Roman" pitchFamily="18" charset="0"/>
              </a:rPr>
              <a:t>Кисебаев</a:t>
            </a:r>
            <a:r>
              <a:rPr lang="ru-RU" altLang="ru-RU" sz="900" b="1" i="1" dirty="0">
                <a:solidFill>
                  <a:srgbClr val="000000"/>
                </a:solidFill>
                <a:cs typeface="Times New Roman" pitchFamily="18" charset="0"/>
              </a:rPr>
              <a:t> Д.К. </a:t>
            </a:r>
            <a:r>
              <a:rPr lang="ru-RU" altLang="ru-RU" sz="900" b="1" i="1" dirty="0">
                <a:solidFill>
                  <a:schemeClr val="tx1"/>
                </a:solidFill>
                <a:cs typeface="Times New Roman" pitchFamily="18" charset="0"/>
              </a:rPr>
              <a:t>/ </a:t>
            </a:r>
            <a:r>
              <a:rPr lang="ru-RU" altLang="ru-RU" sz="900" b="1" i="1" dirty="0" err="1">
                <a:solidFill>
                  <a:schemeClr val="tx1"/>
                </a:solidFill>
                <a:cs typeface="Times New Roman" pitchFamily="18" charset="0"/>
              </a:rPr>
              <a:t>Улжабаева</a:t>
            </a:r>
            <a:r>
              <a:rPr lang="ru-RU" altLang="ru-RU" sz="900" b="1" i="1" dirty="0">
                <a:solidFill>
                  <a:schemeClr val="tx1"/>
                </a:solidFill>
                <a:cs typeface="Times New Roman" pitchFamily="18" charset="0"/>
              </a:rPr>
              <a:t> Е.Н./</a:t>
            </a:r>
            <a:r>
              <a:rPr lang="ru-RU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Нурымбеткожа</a:t>
            </a:r>
            <a:r>
              <a:rPr lang="ru-RU" altLang="ru-RU" sz="1000" b="1" i="1" dirty="0">
                <a:solidFill>
                  <a:srgbClr val="000000"/>
                </a:solidFill>
                <a:cs typeface="Times New Roman" pitchFamily="18" charset="0"/>
              </a:rPr>
              <a:t> Н.Н.</a:t>
            </a: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18292</TotalTime>
  <Words>823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4167</cp:revision>
  <cp:lastPrinted>2021-07-01T09:11:30Z</cp:lastPrinted>
  <dcterms:created xsi:type="dcterms:W3CDTF">2018-03-27T06:03:00Z</dcterms:created>
  <dcterms:modified xsi:type="dcterms:W3CDTF">2024-01-15T07:36:46Z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