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89" d="100"/>
          <a:sy n="89" d="100"/>
        </p:scale>
        <p:origin x="108" y="31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97590299"/>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04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04 қаңтар</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3600986"/>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lvl="0"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05 </a:t>
            </a:r>
            <a:r>
              <a:rPr lang="ru-RU" altLang="ru-RU" sz="1200" b="1" dirty="0" err="1">
                <a:latin typeface="Times New Roman" panose="02020603050405020304" pitchFamily="18" charset="0"/>
                <a:cs typeface="Times New Roman" panose="02020603050405020304" pitchFamily="18" charset="0"/>
              </a:rPr>
              <a:t>қаңтарға</a:t>
            </a:r>
            <a:endParaRPr lang="ru-RU" altLang="ru-RU" sz="1200" b="1" dirty="0">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2024 ж. 04 </a:t>
            </a:r>
            <a:r>
              <a:rPr lang="ru-RU" sz="1200" b="1" dirty="0" err="1">
                <a:solidFill>
                  <a:srgbClr val="000000"/>
                </a:solidFill>
                <a:latin typeface="Times New Roman" panose="02020603050405020304" pitchFamily="18" charset="0"/>
                <a:cs typeface="Times New Roman" panose="02020603050405020304" pitchFamily="18" charset="0"/>
              </a:rPr>
              <a:t>қаңтардың</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05 </a:t>
            </a:r>
            <a:r>
              <a:rPr lang="ru-RU" sz="1200" b="1" dirty="0" err="1">
                <a:solidFill>
                  <a:srgbClr val="000000"/>
                </a:solidFill>
                <a:latin typeface="Times New Roman" panose="02020603050405020304" pitchFamily="18" charset="0"/>
                <a:cs typeface="Times New Roman" panose="02020603050405020304" pitchFamily="18" charset="0"/>
              </a:rPr>
              <a:t>қаңтард</a:t>
            </a:r>
            <a:r>
              <a:rPr lang="kk-KZ" sz="1200" b="1" dirty="0">
                <a:solidFill>
                  <a:srgbClr val="000000"/>
                </a:solidFill>
                <a:latin typeface="Times New Roman" panose="02020603050405020304" pitchFamily="18" charset="0"/>
                <a:cs typeface="Times New Roman" panose="02020603050405020304" pitchFamily="18" charset="0"/>
              </a:rPr>
              <a:t>ың</a:t>
            </a:r>
          </a:p>
          <a:p>
            <a:pPr indent="182563" algn="ctr"/>
            <a:r>
              <a:rPr lang="kk-KZ" sz="1200" b="1" dirty="0">
                <a:solidFill>
                  <a:srgbClr val="000000"/>
                </a:solidFill>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rPr>
              <a:t>сағ. 21-ға </a:t>
            </a:r>
            <a:r>
              <a:rPr lang="ru-RU" sz="1200" b="1" dirty="0" err="1">
                <a:solidFill>
                  <a:srgbClr val="000000"/>
                </a:solidFill>
                <a:latin typeface="Times New Roman" panose="02020603050405020304" pitchFamily="18" charset="0"/>
                <a:cs typeface="Times New Roman" panose="02020603050405020304" pitchFamily="18" charset="0"/>
              </a:rPr>
              <a:t>дейін</a:t>
            </a:r>
            <a:r>
              <a:rPr lang="ru-RU" sz="1200" b="1" dirty="0">
                <a:solidFill>
                  <a:srgbClr val="000000"/>
                </a:solidFill>
                <a:latin typeface="Times New Roman" panose="02020603050405020304" pitchFamily="18" charset="0"/>
                <a:cs typeface="Times New Roman" panose="02020603050405020304" pitchFamily="18" charset="0"/>
              </a:rPr>
              <a:t> </a:t>
            </a: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a:p>
            <a:pPr indent="182563" algn="just"/>
            <a:r>
              <a:rPr lang="kk-KZ" sz="1200" dirty="0">
                <a:solidFill>
                  <a:prstClr val="black"/>
                </a:solidFill>
                <a:latin typeface="Times New Roman" pitchFamily="18" charset="0"/>
                <a:cs typeface="Times New Roman" pitchFamily="18" charset="0"/>
              </a:rPr>
              <a:t>Көшпелі бұлтты, түнде қар жауады, жаяу бұрқасын күтіледі. Жолдарда көктайғақ күтіледі. </a:t>
            </a:r>
            <a:r>
              <a:rPr lang="ru-RU" sz="1200" dirty="0" err="1">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9-14,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екпіні</a:t>
            </a:r>
            <a:r>
              <a:rPr lang="ru-RU" sz="1200" dirty="0">
                <a:solidFill>
                  <a:prstClr val="black"/>
                </a:solidFill>
                <a:latin typeface="Times New Roman" pitchFamily="18" charset="0"/>
                <a:cs typeface="Times New Roman" pitchFamily="18" charset="0"/>
              </a:rPr>
              <a:t> 15-20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3-5,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0-2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kk-KZ" sz="1200" dirty="0">
                <a:effectLst/>
                <a:latin typeface="Times New Roman" panose="02020603050405020304" pitchFamily="18" charset="0"/>
                <a:ea typeface="Times New Roman" panose="02020603050405020304" pitchFamily="18" charset="0"/>
              </a:rPr>
              <a:t>болады.</a:t>
            </a:r>
          </a:p>
          <a:p>
            <a:pPr indent="182563" algn="just"/>
            <a:endParaRPr lang="kk-KZ" sz="1200" dirty="0">
              <a:solidFill>
                <a:prstClr val="black"/>
              </a:solidFill>
              <a:latin typeface="Times New Roman" pitchFamily="18" charset="0"/>
              <a:cs typeface="Times New Roman" pitchFamily="18" charset="0"/>
            </a:endParaRP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06 қаңтарға</a:t>
            </a: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2024 ж. 05 </a:t>
            </a:r>
            <a:r>
              <a:rPr lang="ru-RU" sz="1200" b="1" dirty="0" err="1">
                <a:solidFill>
                  <a:srgbClr val="000000"/>
                </a:solidFill>
                <a:latin typeface="Times New Roman" panose="02020603050405020304" pitchFamily="18" charset="0"/>
                <a:cs typeface="Times New Roman" panose="02020603050405020304" pitchFamily="18" charset="0"/>
              </a:rPr>
              <a:t>қаңтардың</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06 </a:t>
            </a:r>
            <a:r>
              <a:rPr lang="ru-RU" sz="1200" b="1" dirty="0" err="1">
                <a:solidFill>
                  <a:srgbClr val="000000"/>
                </a:solidFill>
                <a:latin typeface="Times New Roman" panose="02020603050405020304" pitchFamily="18" charset="0"/>
                <a:cs typeface="Times New Roman" panose="02020603050405020304" pitchFamily="18" charset="0"/>
              </a:rPr>
              <a:t>қаңтард</a:t>
            </a:r>
            <a:r>
              <a:rPr lang="kk-KZ" sz="1200" b="1" dirty="0">
                <a:solidFill>
                  <a:srgbClr val="000000"/>
                </a:solidFill>
                <a:latin typeface="Times New Roman" panose="02020603050405020304" pitchFamily="18" charset="0"/>
                <a:cs typeface="Times New Roman" panose="02020603050405020304" pitchFamily="18" charset="0"/>
              </a:rPr>
              <a:t>ың</a:t>
            </a:r>
          </a:p>
          <a:p>
            <a:pPr indent="182563" algn="ctr"/>
            <a:r>
              <a:rPr lang="ru-RU" sz="1200" b="1" dirty="0">
                <a:solidFill>
                  <a:srgbClr val="000000"/>
                </a:solidFill>
                <a:latin typeface="Times New Roman" panose="02020603050405020304" pitchFamily="18" charset="0"/>
                <a:cs typeface="Times New Roman" panose="02020603050405020304" pitchFamily="18" charset="0"/>
              </a:rPr>
              <a:t>сағ.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a:p>
            <a:pPr indent="182563" algn="just"/>
            <a:r>
              <a:rPr lang="kk-KZ" sz="1200" dirty="0">
                <a:solidFill>
                  <a:prstClr val="black"/>
                </a:solidFill>
                <a:latin typeface="Times New Roman" pitchFamily="18" charset="0"/>
                <a:cs typeface="Times New Roman" pitchFamily="18" charset="0"/>
              </a:rPr>
              <a:t>Көшпелі бұлтты, жауын-шашынсыз. </a:t>
            </a:r>
            <a:r>
              <a:rPr lang="ru-RU" sz="1200" dirty="0" err="1">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9-14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8-13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 </a:t>
            </a:r>
            <a:endParaRPr lang="kk-KZ" sz="1200" dirty="0">
              <a:solidFill>
                <a:prstClr val="black"/>
              </a:solidFill>
              <a:latin typeface="Times New Roman" pitchFamily="18" charset="0"/>
              <a:cs typeface="Times New Roman" pitchFamily="18" charset="0"/>
            </a:endParaRPr>
          </a:p>
          <a:p>
            <a:pPr indent="182563" algn="just"/>
            <a:endParaRPr lang="kk-KZ" sz="1200" dirty="0">
              <a:solidFill>
                <a:prstClr val="black"/>
              </a:solidFill>
              <a:latin typeface="Times New Roman" pitchFamily="18" charset="0"/>
              <a:cs typeface="Times New Roman" pitchFamily="18" charset="0"/>
            </a:endParaRPr>
          </a:p>
          <a:p>
            <a:pPr indent="182563" algn="just"/>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сейілуіне ықпал етеді</a:t>
            </a:r>
            <a:endParaRPr lang="kk-KZ" sz="1200" dirty="0">
              <a:solidFill>
                <a:prstClr val="black"/>
              </a:solidFill>
              <a:latin typeface="Times New Roman" pitchFamily="18" charset="0"/>
              <a:cs typeface="Times New Roman"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754712847"/>
              </p:ext>
            </p:extLst>
          </p:nvPr>
        </p:nvGraphicFramePr>
        <p:xfrm>
          <a:off x="4983528" y="4414660"/>
          <a:ext cx="4667576" cy="2001386"/>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50790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kk-KZ" sz="1100" dirty="0">
                          <a:effectLst/>
                          <a:latin typeface="Times New Roman" panose="02020603050405020304" pitchFamily="18" charset="0"/>
                          <a:ea typeface="Calibri" panose="020F0502020204030204" pitchFamily="34" charset="0"/>
                          <a:cs typeface="Times New Roman" panose="02020603050405020304" pitchFamily="18" charset="0"/>
                        </a:rPr>
                        <a:t>87</a:t>
                      </a:r>
                      <a:endParaRPr lang="ru-KZ" sz="11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kk-KZ" sz="1100" dirty="0">
                          <a:effectLst/>
                          <a:latin typeface="Times New Roman" panose="02020603050405020304" pitchFamily="18" charset="0"/>
                          <a:ea typeface="Calibri" panose="020F0502020204030204" pitchFamily="34" charset="0"/>
                          <a:cs typeface="Times New Roman" panose="02020603050405020304" pitchFamily="18" charset="0"/>
                        </a:rPr>
                        <a:t>0</a:t>
                      </a:r>
                      <a:r>
                        <a:rPr lang="ru-RU" sz="1100" dirty="0">
                          <a:effectLst/>
                          <a:latin typeface="Times New Roman" panose="02020603050405020304" pitchFamily="18" charset="0"/>
                          <a:ea typeface="Calibri" panose="020F0502020204030204" pitchFamily="34" charset="0"/>
                          <a:cs typeface="Times New Roman" panose="02020603050405020304" pitchFamily="18" charset="0"/>
                        </a:rPr>
                        <a:t>.541</a:t>
                      </a:r>
                      <a:endParaRPr lang="ru-KZ" sz="11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kk-KZ" sz="1100" dirty="0">
                          <a:effectLst/>
                          <a:latin typeface="Times New Roman" panose="02020603050405020304" pitchFamily="18" charset="0"/>
                          <a:ea typeface="Calibri" panose="020F0502020204030204" pitchFamily="34" charset="0"/>
                          <a:cs typeface="Times New Roman" panose="02020603050405020304" pitchFamily="18" charset="0"/>
                        </a:rPr>
                        <a:t>112</a:t>
                      </a:r>
                      <a:endParaRPr lang="ru-KZ" sz="11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100" dirty="0">
                          <a:effectLst/>
                          <a:latin typeface="Times New Roman" panose="02020603050405020304" pitchFamily="18" charset="0"/>
                          <a:ea typeface="Calibri" panose="020F0502020204030204" pitchFamily="34" charset="0"/>
                          <a:cs typeface="Times New Roman" panose="02020603050405020304" pitchFamily="18" charset="0"/>
                        </a:rPr>
                        <a:t>0.374</a:t>
                      </a:r>
                      <a:endParaRPr lang="ru-KZ" sz="11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kk-KZ" sz="1100" dirty="0">
                          <a:effectLst/>
                          <a:latin typeface="Times New Roman" panose="02020603050405020304" pitchFamily="18" charset="0"/>
                          <a:ea typeface="Calibri" panose="020F0502020204030204" pitchFamily="34" charset="0"/>
                          <a:cs typeface="Times New Roman" panose="02020603050405020304" pitchFamily="18" charset="0"/>
                        </a:rPr>
                        <a:t>1</a:t>
                      </a:r>
                      <a:endParaRPr lang="ru-KZ" sz="11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100" dirty="0">
                          <a:effectLst/>
                          <a:latin typeface="Times New Roman" panose="02020603050405020304" pitchFamily="18" charset="0"/>
                          <a:ea typeface="Calibri" panose="020F0502020204030204" pitchFamily="34" charset="0"/>
                          <a:cs typeface="Times New Roman" panose="02020603050405020304" pitchFamily="18" charset="0"/>
                        </a:rPr>
                        <a:t>0.002</a:t>
                      </a:r>
                      <a:endParaRPr lang="ru-KZ" sz="11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kk-KZ" sz="1100" dirty="0">
                          <a:effectLst/>
                          <a:latin typeface="Times New Roman" panose="02020603050405020304" pitchFamily="18" charset="0"/>
                          <a:ea typeface="Calibri" panose="020F0502020204030204" pitchFamily="34" charset="0"/>
                          <a:cs typeface="Times New Roman" panose="02020603050405020304" pitchFamily="18" charset="0"/>
                        </a:rPr>
                        <a:t>518</a:t>
                      </a:r>
                      <a:endParaRPr lang="ru-KZ" sz="11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100" dirty="0">
                          <a:effectLst/>
                          <a:latin typeface="Times New Roman" panose="02020603050405020304" pitchFamily="18" charset="0"/>
                          <a:ea typeface="Calibri" panose="020F0502020204030204" pitchFamily="34" charset="0"/>
                          <a:cs typeface="Times New Roman" panose="02020603050405020304" pitchFamily="18" charset="0"/>
                        </a:rPr>
                        <a:t>0.104</a:t>
                      </a:r>
                      <a:endParaRPr lang="ru-KZ" sz="11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kk-KZ" sz="1100" dirty="0">
                          <a:effectLst/>
                          <a:latin typeface="Times New Roman" panose="02020603050405020304" pitchFamily="18" charset="0"/>
                          <a:ea typeface="Calibri" panose="020F0502020204030204" pitchFamily="34" charset="0"/>
                          <a:cs typeface="Times New Roman" panose="02020603050405020304" pitchFamily="18" charset="0"/>
                        </a:rPr>
                        <a:t>0</a:t>
                      </a:r>
                      <a:endParaRPr lang="ru-KZ" sz="11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100" dirty="0">
                          <a:effectLst/>
                          <a:latin typeface="Times New Roman" panose="02020603050405020304" pitchFamily="18" charset="0"/>
                          <a:ea typeface="Calibri" panose="020F0502020204030204" pitchFamily="34" charset="0"/>
                          <a:cs typeface="Times New Roman" panose="02020603050405020304" pitchFamily="18" charset="0"/>
                        </a:rPr>
                        <a:t>0.002</a:t>
                      </a:r>
                      <a:endParaRPr lang="ru-KZ" sz="11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kk-KZ" sz="1100" dirty="0">
                          <a:effectLst/>
                          <a:latin typeface="Times New Roman" panose="02020603050405020304" pitchFamily="18" charset="0"/>
                          <a:ea typeface="Calibri" panose="020F0502020204030204" pitchFamily="34" charset="0"/>
                          <a:cs typeface="Times New Roman" panose="02020603050405020304" pitchFamily="18" charset="0"/>
                        </a:rPr>
                        <a:t>1</a:t>
                      </a:r>
                      <a:endParaRPr lang="ru-KZ" sz="11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100" dirty="0">
                          <a:effectLst/>
                          <a:latin typeface="Times New Roman" panose="02020603050405020304" pitchFamily="18" charset="0"/>
                          <a:ea typeface="Calibri" panose="020F0502020204030204" pitchFamily="34" charset="0"/>
                          <a:cs typeface="Times New Roman" panose="02020603050405020304" pitchFamily="18" charset="0"/>
                        </a:rPr>
                        <a:t>0.002</a:t>
                      </a:r>
                      <a:endParaRPr lang="ru-KZ" sz="11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04142" y="3768314"/>
            <a:ext cx="4760151" cy="646331"/>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04</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қаңтар</a:t>
            </a:r>
            <a:r>
              <a:rPr lang="kk-KZ" altLang="ru-RU" sz="1200" b="1" dirty="0">
                <a:solidFill>
                  <a:srgbClr val="000000"/>
                </a:solidFill>
                <a:latin typeface="Times New Roman" panose="02020603050405020304" pitchFamily="18" charset="0"/>
                <a:cs typeface="Times New Roman" panose="02020603050405020304" pitchFamily="18" charset="0"/>
              </a:rPr>
              <a:t>дағы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a:extLst>
              <a:ext uri="{FF2B5EF4-FFF2-40B4-BE49-F238E27FC236}">
                <a16:creationId xmlns:a16="http://schemas.microsoft.com/office/drawing/2014/main" id="{1256905F-68B9-43FF-BC8C-DCBFC8EE4AEE}"/>
              </a:ext>
            </a:extLst>
          </p:cNvPr>
          <p:cNvSpPr txBox="1">
            <a:spLocks noChangeArrowheads="1"/>
          </p:cNvSpPr>
          <p:nvPr/>
        </p:nvSpPr>
        <p:spPr bwMode="hidden">
          <a:xfrm>
            <a:off x="4921942" y="3676581"/>
            <a:ext cx="4729162" cy="276999"/>
          </a:xfrm>
          <a:prstGeom prst="rect">
            <a:avLst/>
          </a:prstGeom>
          <a:noFill/>
          <a:ln w="38100" algn="ctr">
            <a:noFill/>
            <a:miter lim="800000"/>
            <a:headEnd/>
            <a:tailEnd/>
          </a:ln>
          <a:effectLst/>
        </p:spPr>
        <p:txBody>
          <a:bodyPr>
            <a:spAutoFit/>
          </a:bodyPr>
          <a:lstStyle>
            <a:lvl1pPr>
              <a:defRPr sz="1200">
                <a:solidFill>
                  <a:schemeClr val="tx1"/>
                </a:solidFill>
                <a:latin typeface="Times New Roman" panose="02020603050405020304" pitchFamily="18" charset="0"/>
              </a:defRPr>
            </a:lvl1pPr>
            <a:lvl2pPr marL="742950" indent="-285750">
              <a:defRPr sz="1200">
                <a:solidFill>
                  <a:schemeClr val="tx1"/>
                </a:solidFill>
                <a:latin typeface="Times New Roman" panose="02020603050405020304" pitchFamily="18" charset="0"/>
              </a:defRPr>
            </a:lvl2pPr>
            <a:lvl3pPr marL="1143000" indent="-228600">
              <a:defRPr sz="1200">
                <a:solidFill>
                  <a:schemeClr val="tx1"/>
                </a:solidFill>
                <a:latin typeface="Times New Roman" panose="02020603050405020304" pitchFamily="18" charset="0"/>
              </a:defRPr>
            </a:lvl3pPr>
            <a:lvl4pPr marL="1600200" indent="-228600">
              <a:defRPr sz="1200">
                <a:solidFill>
                  <a:schemeClr val="tx1"/>
                </a:solidFill>
                <a:latin typeface="Times New Roman" panose="02020603050405020304" pitchFamily="18" charset="0"/>
              </a:defRPr>
            </a:lvl4pPr>
            <a:lvl5pPr marL="2057400" indent="-228600">
              <a:defRPr sz="12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200">
                <a:solidFill>
                  <a:schemeClr val="tx1"/>
                </a:solidFill>
                <a:latin typeface="Times New Roman" panose="02020603050405020304" pitchFamily="18" charset="0"/>
              </a:defRPr>
            </a:lvl9pPr>
          </a:lstStyle>
          <a:p>
            <a:pPr algn="ctr" eaLnBrk="1" hangingPunct="1">
              <a:buFont typeface="Arial" panose="020B0604020202020204" pitchFamily="34" charset="0"/>
              <a:buNone/>
            </a:pPr>
            <a:r>
              <a:rPr lang="ru-RU" altLang="ru-RU" dirty="0">
                <a:cs typeface="Times New Roman" panose="02020603050405020304" pitchFamily="18" charset="0"/>
              </a:rPr>
              <a:t>1, 2, 3 </a:t>
            </a:r>
            <a:r>
              <a:rPr lang="ru-RU" altLang="ru-RU" dirty="0" err="1">
                <a:cs typeface="Times New Roman" panose="02020603050405020304" pitchFamily="18" charset="0"/>
              </a:rPr>
              <a:t>дәрежелі</a:t>
            </a:r>
            <a:r>
              <a:rPr lang="ru-RU" altLang="ru-RU" dirty="0">
                <a:cs typeface="Times New Roman" panose="02020603050405020304" pitchFamily="18" charset="0"/>
              </a:rPr>
              <a:t> ҚМЖ </a:t>
            </a:r>
            <a:r>
              <a:rPr lang="ru-RU" altLang="ru-RU" dirty="0" err="1">
                <a:cs typeface="Times New Roman" panose="02020603050405020304" pitchFamily="18" charset="0"/>
              </a:rPr>
              <a:t>ескертуі</a:t>
            </a:r>
            <a:r>
              <a:rPr lang="ru-RU" altLang="ru-RU" dirty="0">
                <a:cs typeface="Times New Roman" panose="02020603050405020304" pitchFamily="18" charset="0"/>
              </a:rPr>
              <a:t> </a:t>
            </a:r>
            <a:r>
              <a:rPr lang="ru-RU" altLang="ru-RU" dirty="0" err="1">
                <a:cs typeface="Times New Roman" panose="02020603050405020304" pitchFamily="18" charset="0"/>
              </a:rPr>
              <a:t>жоқ</a:t>
            </a:r>
            <a:endParaRPr lang="ru-RU" altLang="ru-RU" dirty="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Онайбаева</a:t>
            </a:r>
            <a:r>
              <a:rPr lang="ru-RU" altLang="ru-RU" sz="1200" b="1" i="1" dirty="0">
                <a:solidFill>
                  <a:srgbClr val="000000"/>
                </a:solidFill>
                <a:latin typeface="Times New Roman" panose="02020603050405020304" pitchFamily="18" charset="0"/>
                <a:cs typeface="Times New Roman" panose="02020603050405020304" pitchFamily="18" charset="0"/>
              </a:rPr>
              <a:t> С.</a:t>
            </a:r>
            <a:r>
              <a:rPr lang="kk-KZ" altLang="ru-RU" sz="1200" b="1" i="1" dirty="0">
                <a:solidFill>
                  <a:srgbClr val="000000"/>
                </a:solidFill>
                <a:latin typeface="Times New Roman" panose="02020603050405020304" pitchFamily="18" charset="0"/>
                <a:cs typeface="Times New Roman" panose="02020603050405020304" pitchFamily="18" charset="0"/>
              </a:rPr>
              <a:t>/ Асылбеков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114351321"/>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15882</TotalTime>
  <Words>568</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2954</cp:revision>
  <cp:lastPrinted>2021-07-01T07:38:07Z</cp:lastPrinted>
  <dcterms:created xsi:type="dcterms:W3CDTF">2018-03-27T06:03:00Z</dcterms:created>
  <dcterms:modified xsi:type="dcterms:W3CDTF">2024-01-04T06:48:31Z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