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114" d="100"/>
          <a:sy n="114" d="100"/>
        </p:scale>
        <p:origin x="174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36544993"/>
              </p:ext>
            </p:extLst>
          </p:nvPr>
        </p:nvGraphicFramePr>
        <p:xfrm>
          <a:off x="294955" y="3289340"/>
          <a:ext cx="4442021" cy="1965960"/>
        </p:xfrm>
        <a:graphic>
          <a:graphicData uri="http://schemas.openxmlformats.org/drawingml/2006/table">
            <a:tbl>
              <a:tblPr/>
              <a:tblGrid>
                <a:gridCol w="4442021">
                  <a:extLst>
                    <a:ext uri="{9D8B030D-6E8A-4147-A177-3AD203B41FA5}">
                      <a16:colId xmlns:a16="http://schemas.microsoft.com/office/drawing/2014/main" val="20000"/>
                    </a:ext>
                  </a:extLst>
                </a:gridCol>
              </a:tblGrid>
              <a:tr h="16546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a:solidFill>
                            <a:srgbClr val="002060"/>
                          </a:solidFill>
                          <a:latin typeface="Times New Roman" panose="02020603050405020304" pitchFamily="18" charset="0"/>
                          <a:cs typeface="Times New Roman" panose="02020603050405020304" pitchFamily="18" charset="0"/>
                        </a:rPr>
                        <a:t>№ 77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18 наурыз </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18 </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наурыз</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89308855"/>
              </p:ext>
            </p:extLst>
          </p:nvPr>
        </p:nvGraphicFramePr>
        <p:xfrm>
          <a:off x="5097016" y="4005064"/>
          <a:ext cx="4610894" cy="2499360"/>
        </p:xfrm>
        <a:graphic>
          <a:graphicData uri="http://schemas.openxmlformats.org/drawingml/2006/table">
            <a:tbl>
              <a:tblPr firstRow="1" bandRow="1">
                <a:tableStyleId>{5C22544A-7EE6-4342-B048-85BDC9FD1C3A}</a:tableStyleId>
              </a:tblPr>
              <a:tblGrid>
                <a:gridCol w="1932936">
                  <a:extLst>
                    <a:ext uri="{9D8B030D-6E8A-4147-A177-3AD203B41FA5}">
                      <a16:colId xmlns:a16="http://schemas.microsoft.com/office/drawing/2014/main" val="3583770891"/>
                    </a:ext>
                  </a:extLst>
                </a:gridCol>
                <a:gridCol w="1523448">
                  <a:extLst>
                    <a:ext uri="{9D8B030D-6E8A-4147-A177-3AD203B41FA5}">
                      <a16:colId xmlns:a16="http://schemas.microsoft.com/office/drawing/2014/main" val="1276116030"/>
                    </a:ext>
                  </a:extLst>
                </a:gridCol>
                <a:gridCol w="1154510">
                  <a:extLst>
                    <a:ext uri="{9D8B030D-6E8A-4147-A177-3AD203B41FA5}">
                      <a16:colId xmlns:a16="http://schemas.microsoft.com/office/drawing/2014/main" val="2096923049"/>
                    </a:ext>
                  </a:extLst>
                </a:gridCol>
              </a:tblGrid>
              <a:tr h="371277">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0.603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847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0.691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0.491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6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1270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0.254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22289">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0.478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847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15694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847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013507" y="275605"/>
            <a:ext cx="4701348" cy="1554272"/>
          </a:xfrm>
          <a:prstGeom prst="rect">
            <a:avLst/>
          </a:prstGeom>
        </p:spPr>
        <p:txBody>
          <a:bodyPr wrap="square" anchor="ctr">
            <a:spAutoFit/>
          </a:bodyPr>
          <a:lstStyle/>
          <a:p>
            <a:pPr algn="ctr"/>
            <a:r>
              <a:rPr lang="ru-RU" altLang="ru-RU" sz="1000" b="1" dirty="0">
                <a:latin typeface="Times New Roman" panose="02020603050405020304" pitchFamily="18" charset="0"/>
                <a:cs typeface="Times New Roman" panose="02020603050405020304" pitchFamily="18" charset="0"/>
              </a:rPr>
              <a:t>Павлодар қаласы бойынша </a:t>
            </a:r>
            <a:r>
              <a:rPr lang="ru-RU" altLang="ru-RU" sz="1000" b="1" dirty="0">
                <a:solidFill>
                  <a:schemeClr val="tx1">
                    <a:lumMod val="75000"/>
                    <a:lumOff val="25000"/>
                  </a:schemeClr>
                </a:solidFill>
                <a:latin typeface="Times New Roman" panose="02020603050405020304" pitchFamily="18" charset="0"/>
                <a:cs typeface="Times New Roman" panose="02020603050405020304" pitchFamily="18" charset="0"/>
              </a:rPr>
              <a:t>19</a:t>
            </a:r>
            <a:r>
              <a:rPr lang="ru-RU" sz="1000" b="1" dirty="0">
                <a:solidFill>
                  <a:schemeClr val="tx1">
                    <a:lumMod val="75000"/>
                    <a:lumOff val="25000"/>
                  </a:schemeClr>
                </a:solidFill>
                <a:latin typeface="Times New Roman" panose="02020603050405020304" pitchFamily="18" charset="0"/>
                <a:cs typeface="Times New Roman" panose="02020603050405020304" pitchFamily="18" charset="0"/>
              </a:rPr>
              <a:t> наурызға 2023 ж. </a:t>
            </a:r>
          </a:p>
          <a:p>
            <a:pPr algn="ctr"/>
            <a:r>
              <a:rPr lang="ru-RU" sz="1000" b="1" dirty="0">
                <a:solidFill>
                  <a:schemeClr val="tx1">
                    <a:lumMod val="75000"/>
                    <a:lumOff val="25000"/>
                  </a:schemeClr>
                </a:solidFill>
                <a:latin typeface="Times New Roman" panose="02020603050405020304" pitchFamily="18" charset="0"/>
                <a:cs typeface="Times New Roman" panose="02020603050405020304" pitchFamily="18" charset="0"/>
              </a:rPr>
              <a:t> 18 </a:t>
            </a:r>
            <a:r>
              <a:rPr lang="kk-KZ" sz="1000" b="1" dirty="0">
                <a:latin typeface="Times New Roman" panose="02020603050405020304" pitchFamily="18" charset="0"/>
                <a:ea typeface="Times New Roman" panose="02020603050405020304" pitchFamily="18" charset="0"/>
                <a:cs typeface="Times New Roman" panose="02020603050405020304" pitchFamily="18" charset="0"/>
              </a:rPr>
              <a:t>наурыз</a:t>
            </a:r>
            <a:r>
              <a:rPr lang="ru-RU" sz="1000" b="1" dirty="0">
                <a:solidFill>
                  <a:schemeClr val="tx1">
                    <a:lumMod val="75000"/>
                    <a:lumOff val="25000"/>
                  </a:schemeClr>
                </a:solidFill>
                <a:latin typeface="Times New Roman" panose="02020603050405020304" pitchFamily="18" charset="0"/>
                <a:cs typeface="Times New Roman" panose="02020603050405020304" pitchFamily="18" charset="0"/>
              </a:rPr>
              <a:t> с. 21-ден 19 наурыз с. 21-ға дейін </a:t>
            </a:r>
          </a:p>
          <a:p>
            <a:pPr algn="just"/>
            <a:r>
              <a:rPr lang="kk-KZ" sz="10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rPr>
              <a:t>өшпелі бұлтты, таңертең және күндіз қар, жаяу бұрқасың. Солтүстік-батыстан жел соғады, күші 9-14, күндіз екпіні 15-20 м/с. Ауа температурасы түнде 2-4, күндіз 0-2 аяз.</a:t>
            </a:r>
          </a:p>
          <a:p>
            <a:pPr algn="ctr"/>
            <a:r>
              <a:rPr lang="ru-RU" sz="1000" b="1" dirty="0">
                <a:solidFill>
                  <a:schemeClr val="tx1">
                    <a:lumMod val="75000"/>
                    <a:lumOff val="25000"/>
                  </a:schemeClr>
                </a:solidFill>
                <a:latin typeface="Times New Roman" panose="02020603050405020304" pitchFamily="18" charset="0"/>
                <a:cs typeface="Times New Roman" panose="02020603050405020304" pitchFamily="18" charset="0"/>
              </a:rPr>
              <a:t>20 наурызға 2</a:t>
            </a:r>
            <a:r>
              <a:rPr lang="ru-RU" sz="1000" b="1" dirty="0">
                <a:latin typeface="Times New Roman" panose="02020603050405020304" pitchFamily="18" charset="0"/>
                <a:cs typeface="Times New Roman" panose="02020603050405020304" pitchFamily="18" charset="0"/>
              </a:rPr>
              <a:t>023 </a:t>
            </a:r>
            <a:r>
              <a:rPr lang="ru-RU" sz="10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000" b="1" dirty="0">
                <a:solidFill>
                  <a:schemeClr val="tx1">
                    <a:lumMod val="75000"/>
                    <a:lumOff val="25000"/>
                  </a:schemeClr>
                </a:solidFill>
                <a:latin typeface="Times New Roman" panose="02020603050405020304" pitchFamily="18" charset="0"/>
                <a:cs typeface="Times New Roman" panose="02020603050405020304" pitchFamily="18" charset="0"/>
              </a:rPr>
              <a:t> 19 наурыз с. 21-ден 20 наурыз </a:t>
            </a:r>
            <a:r>
              <a:rPr lang="ru-RU" sz="1000" b="1" dirty="0">
                <a:latin typeface="Times New Roman" panose="02020603050405020304" pitchFamily="18" charset="0"/>
                <a:cs typeface="Times New Roman" panose="02020603050405020304" pitchFamily="18" charset="0"/>
              </a:rPr>
              <a:t>с. </a:t>
            </a:r>
            <a:r>
              <a:rPr lang="ru-RU" sz="10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dirty="0">
                <a:latin typeface="Times New Roman" panose="02020603050405020304" pitchFamily="18" charset="0"/>
                <a:cs typeface="Times New Roman" panose="02020603050405020304" pitchFamily="18" charset="0"/>
              </a:rPr>
              <a:t>      Көшпелі б</a:t>
            </a:r>
            <a:r>
              <a:rPr lang="kk-KZ" sz="1100" dirty="0">
                <a:latin typeface="Times New Roman" panose="02020603050405020304" pitchFamily="18" charset="0"/>
                <a:ea typeface="Times New Roman" panose="02020603050405020304" pitchFamily="18" charset="0"/>
              </a:rPr>
              <a:t>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Сол</a:t>
            </a:r>
            <a:r>
              <a:rPr lang="kk-KZ" sz="1100" dirty="0">
                <a:latin typeface="Times New Roman" panose="02020603050405020304" pitchFamily="18" charset="0"/>
                <a:cs typeface="Times New Roman" panose="02020603050405020304" pitchFamily="18" charset="0"/>
              </a:rPr>
              <a:t>түстік</a:t>
            </a:r>
            <a:r>
              <a:rPr lang="kk-KZ" sz="1100" kern="1400" dirty="0">
                <a:solidFill>
                  <a:srgbClr val="000000"/>
                </a:solidFill>
                <a:latin typeface="Times New Roman" panose="02020603050405020304" pitchFamily="18" charset="0"/>
                <a:cs typeface="Times New Roman" panose="02020603050405020304" pitchFamily="18" charset="0"/>
              </a:rPr>
              <a:t>-батыстен жел соғады</a:t>
            </a:r>
            <a:r>
              <a:rPr lang="kk-KZ" sz="1100" dirty="0">
                <a:latin typeface="Times New Roman" panose="02020603050405020304" pitchFamily="18" charset="0"/>
                <a:cs typeface="Times New Roman" panose="02020603050405020304" pitchFamily="18" charset="0"/>
              </a:rPr>
              <a:t>,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7-12 м/с. Ауа температурасы түнде 12-14 аяз.</a:t>
            </a: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19 наурызда, түнде 20 наурызда метеорологиялық жағдайлар қала атмосферасында ластаушы заттарды</a:t>
            </a:r>
            <a:r>
              <a:rPr lang="kk-KZ" sz="1100" dirty="0">
                <a:solidFill>
                  <a:schemeClr val="tx1"/>
                </a:solidFill>
                <a:latin typeface="Times New Roman" panose="02020603050405020304" pitchFamily="18" charset="0"/>
                <a:cs typeface="Times New Roman" panose="02020603050405020304" pitchFamily="18" charset="0"/>
              </a:rPr>
              <a:t>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ы</a:t>
            </a:r>
            <a:r>
              <a:rPr lang="kk-KZ" sz="1100" dirty="0">
                <a:solidFill>
                  <a:schemeClr val="tx1"/>
                </a:solidFill>
                <a:latin typeface="Times New Roman" panose="02020603050405020304" pitchFamily="18" charset="0"/>
                <a:cs typeface="Times New Roman" panose="02020603050405020304" pitchFamily="18" charset="0"/>
              </a:rPr>
              <a:t>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srgbClr val="000000"/>
                </a:solidFill>
                <a:latin typeface="Times New Roman" panose="02020603050405020304" pitchFamily="18" charset="0"/>
              </a:rPr>
              <a:t>төмен</a:t>
            </a:r>
            <a:r>
              <a:rPr lang="ru-RU" sz="1100" dirty="0">
                <a:solidFill>
                  <a:srgbClr val="000000"/>
                </a:solidFill>
                <a:latin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endParaRPr lang="kk-KZ"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53C9469B-3829-4F73-A929-CB3080D79E5A}"/>
              </a:ext>
            </a:extLst>
          </p:cNvPr>
          <p:cNvSpPr txBox="1"/>
          <p:nvPr/>
        </p:nvSpPr>
        <p:spPr>
          <a:xfrm>
            <a:off x="5011070" y="2975964"/>
            <a:ext cx="4744464" cy="446276"/>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214329" y="4188430"/>
            <a:ext cx="4412826"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91393" y="4161401"/>
              <a:ext cx="1818126"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Аринова Н</a:t>
            </a:r>
            <a:r>
              <a:rPr lang="ru-RU"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20649</TotalTime>
  <Words>614</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3440</cp:revision>
  <cp:lastPrinted>2023-01-16T10:13:34Z</cp:lastPrinted>
  <dcterms:created xsi:type="dcterms:W3CDTF">2018-03-27T06:03:00Z</dcterms:created>
  <dcterms:modified xsi:type="dcterms:W3CDTF">2023-03-18T05:19:41Z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